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2" r:id="rId3"/>
    <p:sldId id="271" r:id="rId4"/>
    <p:sldId id="273" r:id="rId5"/>
    <p:sldId id="259" r:id="rId6"/>
    <p:sldId id="276" r:id="rId7"/>
    <p:sldId id="277" r:id="rId8"/>
    <p:sldId id="278" r:id="rId9"/>
    <p:sldId id="280" r:id="rId10"/>
    <p:sldId id="281" r:id="rId11"/>
    <p:sldId id="265" r:id="rId12"/>
    <p:sldId id="263" r:id="rId13"/>
    <p:sldId id="274" r:id="rId14"/>
    <p:sldId id="275" r:id="rId15"/>
    <p:sldId id="283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39"/>
    <p:restoredTop sz="91431"/>
  </p:normalViewPr>
  <p:slideViewPr>
    <p:cSldViewPr snapToGrid="0" snapToObjects="1">
      <p:cViewPr varScale="1">
        <p:scale>
          <a:sx n="121" d="100"/>
          <a:sy n="121" d="100"/>
        </p:scale>
        <p:origin x="42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52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ems6%20data\Fire%20Comission%20Presentation\911%20vs%20EMS6%20contacts%2020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ems6%20data\Fire%20Comission%20Presentation\911%20vs%20EMS6%20contacts%202016%20(Autosaved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692523887981501E-2"/>
          <c:y val="3.6297626685290602E-2"/>
          <c:w val="0.85860099199967399"/>
          <c:h val="0.89848284126007105"/>
        </c:manualLayout>
      </c:layout>
      <c:lineChart>
        <c:grouping val="standard"/>
        <c:varyColors val="0"/>
        <c:ser>
          <c:idx val="0"/>
          <c:order val="0"/>
          <c:tx>
            <c:strRef>
              <c:f>SF!$B$1</c:f>
              <c:strCache>
                <c:ptCount val="1"/>
                <c:pt idx="0">
                  <c:v>911 calls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SF!$D$2:$D$27</c:f>
              <c:numCache>
                <c:formatCode>General</c:formatCode>
                <c:ptCount val="26"/>
              </c:numCache>
            </c:numRef>
          </c:cat>
          <c:val>
            <c:numRef>
              <c:f>'Bear Runner'!$B$2:$B$24</c:f>
              <c:numCache>
                <c:formatCode>General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5</c:v>
                </c:pt>
                <c:pt idx="7">
                  <c:v>8</c:v>
                </c:pt>
                <c:pt idx="8">
                  <c:v>3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4</c:v>
                </c:pt>
                <c:pt idx="14">
                  <c:v>3</c:v>
                </c:pt>
                <c:pt idx="15">
                  <c:v>2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'Bear Runner'!$C$1</c:f>
              <c:strCache>
                <c:ptCount val="1"/>
                <c:pt idx="0">
                  <c:v>EMS-6 contacts</c:v>
                </c:pt>
              </c:strCache>
            </c:strRef>
          </c:tx>
          <c:spPr>
            <a:ln w="63500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SF!$D$2:$D$27</c:f>
              <c:numCache>
                <c:formatCode>General</c:formatCode>
                <c:ptCount val="26"/>
              </c:numCache>
            </c:numRef>
          </c:cat>
          <c:val>
            <c:numRef>
              <c:f>'Bear Runner'!$C$2:$C$24</c:f>
              <c:numCache>
                <c:formatCode>General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5</c:v>
                </c:pt>
                <c:pt idx="9">
                  <c:v>9</c:v>
                </c:pt>
                <c:pt idx="10">
                  <c:v>4</c:v>
                </c:pt>
                <c:pt idx="11">
                  <c:v>6</c:v>
                </c:pt>
                <c:pt idx="12">
                  <c:v>5</c:v>
                </c:pt>
                <c:pt idx="13">
                  <c:v>6</c:v>
                </c:pt>
                <c:pt idx="14">
                  <c:v>5</c:v>
                </c:pt>
                <c:pt idx="15">
                  <c:v>4</c:v>
                </c:pt>
                <c:pt idx="16">
                  <c:v>3</c:v>
                </c:pt>
                <c:pt idx="17">
                  <c:v>6</c:v>
                </c:pt>
                <c:pt idx="18">
                  <c:v>2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288368"/>
        <c:axId val="163362416"/>
      </c:lineChart>
      <c:catAx>
        <c:axId val="163288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r>
                  <a:rPr lang="en-US" sz="16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2016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63362416"/>
        <c:crosses val="autoZero"/>
        <c:auto val="1"/>
        <c:lblAlgn val="ctr"/>
        <c:lblOffset val="100"/>
        <c:noMultiLvlLbl val="0"/>
      </c:catAx>
      <c:valAx>
        <c:axId val="163362416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r>
                  <a:rPr lang="en-US" sz="16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Number of Contacts (911 or EMS-6)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63288368"/>
        <c:crosses val="autoZero"/>
        <c:crossBetween val="between"/>
      </c:valAx>
      <c:spPr>
        <a:solidFill>
          <a:prstClr val="white">
            <a:lumMod val="65000"/>
            <a:alpha val="99000"/>
          </a:prstClr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660576965907408"/>
          <c:y val="7.3163793714974806E-2"/>
          <c:w val="0.214423049865858"/>
          <c:h val="0.15324572604100201"/>
        </c:manualLayout>
      </c:layout>
      <c:overlay val="1"/>
      <c:spPr>
        <a:solidFill>
          <a:srgbClr val="94D7E4">
            <a:alpha val="29000"/>
          </a:srgbClr>
        </a:solidFill>
        <a:ln w="50800">
          <a:solidFill>
            <a:schemeClr val="bg1"/>
          </a:solidFill>
        </a:ln>
      </c:spPr>
      <c:txPr>
        <a:bodyPr/>
        <a:lstStyle/>
        <a:p>
          <a:pPr>
            <a:defRPr sz="1100" b="1">
              <a:solidFill>
                <a:schemeClr val="bg1"/>
              </a:solidFill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tx1">
        <a:lumMod val="85000"/>
        <a:alpha val="89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692523887981501E-2"/>
          <c:y val="3.6297626685290602E-2"/>
          <c:w val="0.85860099199967399"/>
          <c:h val="0.89848284126007105"/>
        </c:manualLayout>
      </c:layout>
      <c:lineChart>
        <c:grouping val="standard"/>
        <c:varyColors val="0"/>
        <c:ser>
          <c:idx val="0"/>
          <c:order val="0"/>
          <c:tx>
            <c:strRef>
              <c:f>JohnK!$B$1</c:f>
              <c:strCache>
                <c:ptCount val="1"/>
                <c:pt idx="0">
                  <c:v>911 Calls</c:v>
                </c:pt>
              </c:strCache>
            </c:strRef>
          </c:tx>
          <c:spPr>
            <a:ln w="4762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SF!$D$2:$D$27</c:f>
              <c:numCache>
                <c:formatCode>General</c:formatCode>
                <c:ptCount val="26"/>
              </c:numCache>
            </c:numRef>
          </c:cat>
          <c:val>
            <c:numRef>
              <c:f>JohnK!$B$2:$B$27</c:f>
              <c:numCache>
                <c:formatCode>General</c:formatCode>
                <c:ptCount val="26"/>
                <c:pt idx="0">
                  <c:v>4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3</c:v>
                </c:pt>
                <c:pt idx="9">
                  <c:v>1</c:v>
                </c:pt>
                <c:pt idx="10">
                  <c:v>3</c:v>
                </c:pt>
                <c:pt idx="11">
                  <c:v>1</c:v>
                </c:pt>
                <c:pt idx="12">
                  <c:v>0</c:v>
                </c:pt>
                <c:pt idx="13">
                  <c:v>5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3</c:v>
                </c:pt>
                <c:pt idx="18">
                  <c:v>2</c:v>
                </c:pt>
                <c:pt idx="19">
                  <c:v>7</c:v>
                </c:pt>
                <c:pt idx="20">
                  <c:v>7</c:v>
                </c:pt>
                <c:pt idx="21">
                  <c:v>4</c:v>
                </c:pt>
                <c:pt idx="22">
                  <c:v>7</c:v>
                </c:pt>
                <c:pt idx="23">
                  <c:v>6</c:v>
                </c:pt>
                <c:pt idx="24">
                  <c:v>8</c:v>
                </c:pt>
                <c:pt idx="25">
                  <c:v>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JohnK!$C$1</c:f>
              <c:strCache>
                <c:ptCount val="1"/>
                <c:pt idx="0">
                  <c:v>EMS-6 contacts</c:v>
                </c:pt>
              </c:strCache>
            </c:strRef>
          </c:tx>
          <c:spPr>
            <a:ln w="47625">
              <a:solidFill>
                <a:schemeClr val="tx2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SF!$D$2:$D$27</c:f>
              <c:numCache>
                <c:formatCode>General</c:formatCode>
                <c:ptCount val="26"/>
              </c:numCache>
            </c:numRef>
          </c:cat>
          <c:val>
            <c:numRef>
              <c:f>JohnK!$C$2:$C$27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2</c:v>
                </c:pt>
                <c:pt idx="6">
                  <c:v>0</c:v>
                </c:pt>
                <c:pt idx="7">
                  <c:v>1</c:v>
                </c:pt>
                <c:pt idx="8">
                  <c:v>3</c:v>
                </c:pt>
                <c:pt idx="9">
                  <c:v>2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2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1</c:v>
                </c:pt>
                <c:pt idx="20">
                  <c:v>4</c:v>
                </c:pt>
                <c:pt idx="21">
                  <c:v>1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447392"/>
        <c:axId val="163447776"/>
      </c:lineChart>
      <c:catAx>
        <c:axId val="163447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r>
                  <a:rPr lang="en-US" sz="14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2016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63447776"/>
        <c:crosses val="autoZero"/>
        <c:auto val="1"/>
        <c:lblAlgn val="ctr"/>
        <c:lblOffset val="100"/>
        <c:noMultiLvlLbl val="0"/>
      </c:catAx>
      <c:valAx>
        <c:axId val="163447776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r>
                  <a:rPr lang="en-US" sz="14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Number of Contacts (911 or EMS-6)</a:t>
                </a:r>
              </a:p>
            </c:rich>
          </c:tx>
          <c:layout>
            <c:manualLayout>
              <c:xMode val="edge"/>
              <c:yMode val="edge"/>
              <c:x val="6.3284648792139204E-4"/>
              <c:y val="0.2104208446235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634473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95251977401497"/>
          <c:y val="7.3163850807533404E-2"/>
          <c:w val="0.24538273154681201"/>
          <c:h val="0.19583565286795099"/>
        </c:manualLayout>
      </c:layout>
      <c:overlay val="1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9050">
          <a:solidFill>
            <a:schemeClr val="tx1"/>
          </a:solidFill>
        </a:ln>
      </c:spPr>
      <c:txPr>
        <a:bodyPr/>
        <a:lstStyle/>
        <a:p>
          <a:pPr>
            <a:defRPr sz="1100" b="1">
              <a:solidFill>
                <a:schemeClr val="bg1"/>
              </a:solidFill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2">
        <a:lumMod val="40000"/>
        <a:lumOff val="60000"/>
      </a:schemeClr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0487E-2E41-479A-A014-CCE177F7F016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3A770-6092-41BA-8C01-DBFCB1F6A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92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EAAF70-38F0-4CFA-84C3-D255F25AE8D5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24B00D-7A0A-453A-AD07-104CF6B6E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87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198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4B00D-7A0A-453A-AD07-104CF6B6ED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76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4B00D-7A0A-453A-AD07-104CF6B6ED5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58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Notes: add</a:t>
            </a:r>
            <a:r>
              <a:rPr lang="en-US" baseline="0" dirty="0" smtClean="0"/>
              <a:t> date for current 911 contacts and for prior 911 contacts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4B00D-7A0A-453A-AD07-104CF6B6ED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19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01EB4-CAB1-4CBE-A2AF-0A23D44DFC28}" type="datetime1">
              <a:rPr lang="en-US" smtClean="0"/>
              <a:t>3/9/2017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Compiled from SFFD Sources Only (No Private Ambulances)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8851-384D-421C-893F-3991BAEE8173}" type="datetime1">
              <a:rPr lang="en-US" smtClean="0"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Compiled from SFFD Sources Only (No Private Ambulances)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567B6-D5A0-4C85-A656-061EC69F41CD}" type="datetime1">
              <a:rPr lang="en-US" smtClean="0"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Compiled from SFFD Sources Only (No Private Ambulances)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9E93-56E9-4A10-B9B1-B09EF7AD5E43}" type="datetime1">
              <a:rPr lang="en-US" smtClean="0"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Compiled from SFFD Sources Only (No Private Ambulances)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37C4-F87F-4BA6-B030-AE929618EDF0}" type="datetime1">
              <a:rPr lang="en-US" smtClean="0"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Compiled from SFFD Sources Only (No Private Ambulances)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10E7-9D83-4772-A6AD-6513B28EDCE1}" type="datetime1">
              <a:rPr lang="en-US" smtClean="0"/>
              <a:t>3/9/2017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Compiled from SFFD Sources Only (No Private Ambulances)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BCF5-9E92-4766-AC13-3CB2ABF5878B}" type="datetime1">
              <a:rPr lang="en-US" smtClean="0"/>
              <a:t>3/9/2017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Compiled from SFFD Sources Only (No Private Ambulances)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F757-060E-406A-97D4-5152D8CDD85D}" type="datetime1">
              <a:rPr lang="en-US" smtClean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Compiled from SFFD Sources Only (No Private Ambulances)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ABF6-93D5-4F23-A15D-8C97E4130869}" type="datetime1">
              <a:rPr lang="en-US" smtClean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Compiled from SFFD Sources Only (No Private Ambulances)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E47B1-C2F9-49A8-9C08-9D68D1BF0D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38607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5E4F-6051-42C9-A8B3-DCCB43CFBC58}" type="datetime1">
              <a:rPr lang="en-US" smtClean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Compiled from SFFD Sources Only (No Private Ambulances)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833B-80C4-4404-ADB5-71A30E104174}" type="datetime1">
              <a:rPr lang="en-US" smtClean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Compiled from SFFD Sources Only (No Private Ambulances)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03B6-B33F-4903-90AA-6DA4FB863D6D}" type="datetime1">
              <a:rPr lang="en-US" smtClean="0"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Compiled from SFFD Sources Only (No Private Ambulances)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4578-DC69-4915-8BC9-61FA32D4E0F7}" type="datetime1">
              <a:rPr lang="en-US" smtClean="0"/>
              <a:t>3/9/2017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Compiled from SFFD Sources Only (No Private Ambulances)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D3FD-961B-49BA-B803-B8A6A3C9B9A8}" type="datetime1">
              <a:rPr lang="en-US" smtClean="0"/>
              <a:t>3/9/2017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Compiled from SFFD Sources Only (No Private Ambulances)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E87D-787B-4569-AA9F-D7963B5BD2AD}" type="datetime1">
              <a:rPr lang="en-US" smtClean="0"/>
              <a:t>3/9/2017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Compiled from SFFD Sources Only (No Private Ambulances)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D33CB-9A9F-4DE5-B90B-80BB010E721C}" type="datetime1">
              <a:rPr lang="en-US" smtClean="0"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Compiled from SFFD Sources Only (No Private Ambulances)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77C3-76BC-427E-890B-1B73D0872193}" type="datetime1">
              <a:rPr lang="en-US" smtClean="0"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Compiled from SFFD Sources Only (No Private Ambulances)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6FF02E7-73F9-42DB-83A1-BAA6DF48B8FA}" type="datetime1">
              <a:rPr lang="en-US" smtClean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smtClean="0"/>
              <a:t>Data Compiled from SFFD Sources Only (No Private Ambulances)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fireems6@sfgov.org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799" y="4464028"/>
            <a:ext cx="9349155" cy="1983664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Arial" pitchFamily="34" charset="0"/>
                <a:cs typeface="Arial" pitchFamily="34" charset="0"/>
              </a:rPr>
              <a:t>EMS-6 Update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800" b="1" dirty="0" smtClean="0">
                <a:latin typeface="Arial" pitchFamily="34" charset="0"/>
                <a:cs typeface="Arial" pitchFamily="34" charset="0"/>
              </a:rPr>
            </a:b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8" y="3694375"/>
            <a:ext cx="9349155" cy="754025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San Francisco Fire Commission 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March 8, 2017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5739" l="0" r="506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628" b="14117"/>
          <a:stretch/>
        </p:blipFill>
        <p:spPr>
          <a:xfrm>
            <a:off x="4352181" y="958821"/>
            <a:ext cx="2667487" cy="271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6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327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Case Study # 4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020" y="3131820"/>
            <a:ext cx="5185270" cy="284607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Severe mental illness and substance use disorder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Evicted from housing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Frequently placed on holds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Often denied service due to behavioral issues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899660" cy="365125"/>
          </a:xfrm>
        </p:spPr>
        <p:txBody>
          <a:bodyPr/>
          <a:lstStyle/>
          <a:p>
            <a:r>
              <a:rPr lang="en-US" dirty="0" smtClean="0"/>
              <a:t>Data Compiled from SFFD Sources Only (No Private Ambulances)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64021" y="1405890"/>
          <a:ext cx="4716639" cy="1651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213"/>
                <a:gridCol w="1572213"/>
                <a:gridCol w="1572213"/>
              </a:tblGrid>
              <a:tr h="48006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2016 911 Contacts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2016 EMS-6 Contacts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2017 911 Contacts to</a:t>
                      </a: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 Date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3723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en-US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5608319" y="1405890"/>
          <a:ext cx="6153151" cy="4771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508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EMS-6: Focus on Super Users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93920" cy="365125"/>
          </a:xfrm>
        </p:spPr>
        <p:txBody>
          <a:bodyPr/>
          <a:lstStyle/>
          <a:p>
            <a:r>
              <a:rPr lang="en-US" dirty="0" smtClean="0"/>
              <a:t>Data Compiled from SFFD Sources Only (No Private Ambulances)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329032"/>
              </p:ext>
            </p:extLst>
          </p:nvPr>
        </p:nvGraphicFramePr>
        <p:xfrm>
          <a:off x="1274445" y="1874520"/>
          <a:ext cx="9643110" cy="243010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802880"/>
                <a:gridCol w="1840230"/>
              </a:tblGrid>
              <a:tr h="772753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EMS-6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Encounters spent with Super Users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90%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88459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Super Users who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have had contact with EMS-6</a:t>
                      </a:r>
                    </a:p>
                    <a:p>
                      <a:r>
                        <a:rPr lang="en-US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*This </a:t>
                      </a: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42%</a:t>
                      </a:r>
                      <a:r>
                        <a:rPr lang="en-US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of Super Users were responsible for 57% of all Super User activity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42%*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772753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Super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Users who reported homelessness in 2016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71%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5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500" dirty="0" smtClean="0">
                <a:latin typeface="Arial" pitchFamily="34" charset="0"/>
                <a:cs typeface="Arial" pitchFamily="34" charset="0"/>
              </a:rPr>
              <a:t>Super Users: System Utilization Trends</a:t>
            </a:r>
            <a:endParaRPr lang="en-US" sz="4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922520" cy="365125"/>
          </a:xfrm>
        </p:spPr>
        <p:txBody>
          <a:bodyPr/>
          <a:lstStyle/>
          <a:p>
            <a:r>
              <a:rPr lang="en-US" dirty="0" smtClean="0"/>
              <a:t>Data Compiled from SFFD Sources Only (No Private Ambulances)</a:t>
            </a:r>
          </a:p>
          <a:p>
            <a:r>
              <a:rPr lang="en-US" dirty="0" smtClean="0"/>
              <a:t>*2014 &amp; 2015 limited data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86100" y="1690688"/>
            <a:ext cx="6057900" cy="369332"/>
          </a:xfrm>
          <a:prstGeom prst="rect">
            <a:avLst/>
          </a:prstGeom>
          <a:solidFill>
            <a:schemeClr val="accent3">
              <a:alpha val="7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Super User: 10 or more EMS contacts within a year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594536"/>
              </p:ext>
            </p:extLst>
          </p:nvPr>
        </p:nvGraphicFramePr>
        <p:xfrm>
          <a:off x="1656679" y="3808828"/>
          <a:ext cx="6652188" cy="1508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27513"/>
                <a:gridCol w="1047315"/>
                <a:gridCol w="896013"/>
                <a:gridCol w="981347"/>
              </a:tblGrid>
              <a:tr h="365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2014*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2015*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53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Transports</a:t>
                      </a: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50,531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57,597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61,168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53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Transports of Super Users</a:t>
                      </a: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7,064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8,217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8,144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2167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Super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Users as a % of Transports</a:t>
                      </a: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13.98%</a:t>
                      </a: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14.27%</a:t>
                      </a: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13.31%</a:t>
                      </a: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656679" y="2377440"/>
          <a:ext cx="5342255" cy="1280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18538"/>
                <a:gridCol w="872177"/>
                <a:gridCol w="825770"/>
                <a:gridCol w="825770"/>
              </a:tblGrid>
              <a:tr h="249830">
                <a:tc>
                  <a:txBody>
                    <a:bodyPr/>
                    <a:lstStyle/>
                    <a:p>
                      <a:pPr rtl="0" fontAlgn="b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2014*</a:t>
                      </a:r>
                      <a:endParaRPr 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2015*</a:t>
                      </a:r>
                      <a:endParaRPr 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983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b="1" dirty="0">
                          <a:latin typeface="Arial" pitchFamily="34" charset="0"/>
                          <a:cs typeface="Arial" pitchFamily="34" charset="0"/>
                        </a:rPr>
                        <a:t>Unique Users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42250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46898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latin typeface="Arial" pitchFamily="34" charset="0"/>
                          <a:cs typeface="Arial" pitchFamily="34" charset="0"/>
                        </a:rPr>
                        <a:t>50025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956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b="1" dirty="0">
                          <a:latin typeface="Arial" pitchFamily="34" charset="0"/>
                          <a:cs typeface="Arial" pitchFamily="34" charset="0"/>
                        </a:rPr>
                        <a:t>Super Users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264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312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452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b="1" dirty="0"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that </a:t>
                      </a:r>
                      <a:r>
                        <a:rPr lang="en-US" b="1" dirty="0">
                          <a:latin typeface="Arial" pitchFamily="34" charset="0"/>
                          <a:cs typeface="Arial" pitchFamily="34" charset="0"/>
                        </a:rPr>
                        <a:t>are Super Users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0.62%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0.67%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0.90%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78169" y="5617686"/>
            <a:ext cx="942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super users increasing, but </a:t>
            </a:r>
            <a:r>
              <a:rPr lang="en-US" b="1" dirty="0" smtClean="0"/>
              <a:t>911 ambulance utilization per client has been decreasing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California State Community Paramedicine Pilot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9208" y="1825625"/>
            <a:ext cx="4504592" cy="4351338"/>
          </a:xfrm>
        </p:spPr>
        <p:txBody>
          <a:bodyPr/>
          <a:lstStyle/>
          <a:p>
            <a:r>
              <a:rPr lang="en-US" dirty="0" smtClean="0"/>
              <a:t>Became California EMSA/OSHPD pilot project #13</a:t>
            </a:r>
          </a:p>
          <a:p>
            <a:r>
              <a:rPr lang="en-US" dirty="0" smtClean="0"/>
              <a:t>SF Sobering Center as Alternate Destination</a:t>
            </a:r>
          </a:p>
          <a:p>
            <a:r>
              <a:rPr lang="en-US" dirty="0" smtClean="0"/>
              <a:t>10 Community Paramedics completed month long program</a:t>
            </a:r>
          </a:p>
          <a:p>
            <a:r>
              <a:rPr lang="en-US" dirty="0" smtClean="0"/>
              <a:t>Statewide effort to advance prehospital care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062834"/>
            <a:ext cx="5228492" cy="392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6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Continued clinical operations</a:t>
            </a:r>
          </a:p>
          <a:p>
            <a:r>
              <a:rPr lang="en-US" dirty="0" smtClean="0"/>
              <a:t>Improved data management with private providers and hospitals</a:t>
            </a:r>
          </a:p>
          <a:p>
            <a:r>
              <a:rPr lang="en-US" dirty="0" smtClean="0"/>
              <a:t>State Community Paramedicine Pilot Project</a:t>
            </a:r>
          </a:p>
          <a:p>
            <a:r>
              <a:rPr lang="en-US" dirty="0" smtClean="0"/>
              <a:t>Continued coordination with behavioral health and resources for homelessness</a:t>
            </a:r>
          </a:p>
          <a:p>
            <a:r>
              <a:rPr lang="en-US" dirty="0" smtClean="0"/>
              <a:t>Improve coordination with law enforcement and legal system</a:t>
            </a:r>
          </a:p>
          <a:p>
            <a:r>
              <a:rPr lang="en-US" dirty="0" smtClean="0"/>
              <a:t>Improve EMS-6 staffing </a:t>
            </a:r>
            <a:r>
              <a:rPr lang="en-US" smtClean="0"/>
              <a:t>for care coordination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725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Contact EMS-6</a:t>
            </a:r>
          </a:p>
        </p:txBody>
      </p:sp>
      <p:sp>
        <p:nvSpPr>
          <p:cNvPr id="16386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Hours: 1200-2400 every day</a:t>
            </a:r>
          </a:p>
          <a:p>
            <a:pPr eaLnBrk="1" hangingPunct="1"/>
            <a:r>
              <a:rPr lang="en-US" altLang="en-US" dirty="0" smtClean="0"/>
              <a:t>Email: </a:t>
            </a:r>
            <a:r>
              <a:rPr lang="en-US" altLang="en-US" dirty="0" smtClean="0">
                <a:hlinkClick r:id="rId2"/>
              </a:rPr>
              <a:t>fireems6@sfgov.org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Phone: (415)816-6739</a:t>
            </a:r>
          </a:p>
        </p:txBody>
      </p:sp>
    </p:spTree>
    <p:extLst>
      <p:ext uri="{BB962C8B-B14F-4D97-AF65-F5344CB8AC3E}">
        <p14:creationId xmlns:p14="http://schemas.microsoft.com/office/powerpoint/2010/main" val="42835713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hape 1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EMS-6 Team</a:t>
            </a:r>
          </a:p>
        </p:txBody>
      </p:sp>
      <p:sp>
        <p:nvSpPr>
          <p:cNvPr id="6146" name="Shape 127"/>
          <p:cNvSpPr>
            <a:spLocks noGrp="1"/>
          </p:cNvSpPr>
          <p:nvPr>
            <p:ph type="body" idx="1"/>
          </p:nvPr>
        </p:nvSpPr>
        <p:spPr>
          <a:xfrm>
            <a:off x="6623968" y="2048247"/>
            <a:ext cx="3625453" cy="3429361"/>
          </a:xfrm>
        </p:spPr>
        <p:txBody>
          <a:bodyPr anchor="b">
            <a:normAutofit fontScale="92500" lnSpcReduction="20000"/>
          </a:bodyPr>
          <a:lstStyle/>
          <a:p>
            <a:pPr eaLnBrk="1" hangingPunct="1"/>
            <a:r>
              <a:rPr lang="en-US" altLang="en-US" dirty="0" smtClean="0"/>
              <a:t>H-33 EMS Captains</a:t>
            </a:r>
          </a:p>
          <a:p>
            <a:pPr lvl="1" eaLnBrk="1" hangingPunct="1"/>
            <a:r>
              <a:rPr lang="en-US" altLang="en-US" dirty="0" smtClean="0"/>
              <a:t>April Bassett</a:t>
            </a:r>
          </a:p>
          <a:p>
            <a:pPr lvl="1" eaLnBrk="1" hangingPunct="1"/>
            <a:r>
              <a:rPr lang="en-US" altLang="en-US" dirty="0" smtClean="0"/>
              <a:t>Simon Pang</a:t>
            </a:r>
          </a:p>
          <a:p>
            <a:pPr eaLnBrk="1" hangingPunct="1"/>
            <a:r>
              <a:rPr lang="en-US" altLang="en-US" dirty="0" smtClean="0"/>
              <a:t>SF HSH Homeless Outreach Team + DPH Street Medicine</a:t>
            </a:r>
          </a:p>
          <a:p>
            <a:pPr lvl="1"/>
            <a:r>
              <a:rPr lang="en-US" altLang="en-US" dirty="0" smtClean="0"/>
              <a:t>Jason </a:t>
            </a:r>
            <a:r>
              <a:rPr lang="en-US" altLang="en-US" dirty="0" err="1" smtClean="0"/>
              <a:t>Davi</a:t>
            </a:r>
            <a:endParaRPr lang="en-US" altLang="en-US" dirty="0"/>
          </a:p>
          <a:p>
            <a:pPr lvl="1"/>
            <a:r>
              <a:rPr lang="en-US" altLang="en-US" dirty="0" smtClean="0"/>
              <a:t>Joan Chen</a:t>
            </a:r>
          </a:p>
          <a:p>
            <a:pPr eaLnBrk="1" hangingPunct="1"/>
            <a:r>
              <a:rPr lang="en-US" altLang="en-US" dirty="0" smtClean="0"/>
              <a:t>Operations began January 2016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013" y="2048247"/>
            <a:ext cx="3824654" cy="382465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6418342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hape 1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Program Description</a:t>
            </a:r>
          </a:p>
        </p:txBody>
      </p:sp>
      <p:sp>
        <p:nvSpPr>
          <p:cNvPr id="5122" name="Shape 124"/>
          <p:cNvSpPr>
            <a:spLocks noChangeArrowheads="1"/>
          </p:cNvSpPr>
          <p:nvPr/>
        </p:nvSpPr>
        <p:spPr bwMode="auto">
          <a:xfrm>
            <a:off x="5292969" y="2163592"/>
            <a:ext cx="6770077" cy="374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5719" tIns="35719" rIns="35719" bIns="38576" anchor="ctr">
            <a:spAutoFit/>
          </a:bodyPr>
          <a:lstStyle>
            <a:lvl1pPr marL="457200" indent="-457200" algn="ctr">
              <a:defRPr sz="3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algn="ctr">
              <a:defRPr sz="3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algn="ctr">
              <a:defRPr sz="3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algn="ctr">
              <a:defRPr sz="3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algn="ctr">
              <a:defRPr sz="3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457200" indent="9144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914400" indent="9144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1371600" indent="9144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1828800" indent="9144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l">
              <a:spcBef>
                <a:spcPts val="2672"/>
              </a:spcBef>
              <a:buClr>
                <a:srgbClr val="FFFFFF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Corbel" panose="020B0503020204020204" pitchFamily="34" charset="0"/>
              </a:rPr>
              <a:t>H-33 EMS Captain: Paramedic Supervisor Role</a:t>
            </a:r>
          </a:p>
          <a:p>
            <a:pPr algn="l">
              <a:spcBef>
                <a:spcPts val="2672"/>
              </a:spcBef>
              <a:buClr>
                <a:srgbClr val="FFFFFF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Corbel" panose="020B0503020204020204" pitchFamily="34" charset="0"/>
              </a:rPr>
              <a:t>SF DPH HOT Outreach Specialist: Care Coordination Role</a:t>
            </a:r>
          </a:p>
          <a:p>
            <a:pPr algn="l">
              <a:spcBef>
                <a:spcPts val="2672"/>
              </a:spcBef>
              <a:buClr>
                <a:srgbClr val="FFFFFF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Corbel" panose="020B0503020204020204" pitchFamily="34" charset="0"/>
              </a:rPr>
              <a:t>Dispatched to 911 incidents</a:t>
            </a:r>
            <a:endParaRPr lang="en-US" altLang="en-US" sz="1800" i="1" dirty="0">
              <a:latin typeface="Corbel" panose="020B0503020204020204" pitchFamily="34" charset="0"/>
            </a:endParaRPr>
          </a:p>
          <a:p>
            <a:pPr algn="l">
              <a:spcBef>
                <a:spcPts val="2672"/>
              </a:spcBef>
              <a:buClr>
                <a:srgbClr val="FFFFFF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Corbel" panose="020B0503020204020204" pitchFamily="34" charset="0"/>
              </a:rPr>
              <a:t>Special called by other EMS Resources, clinics, case managers</a:t>
            </a:r>
          </a:p>
          <a:p>
            <a:pPr algn="l">
              <a:spcBef>
                <a:spcPts val="2672"/>
              </a:spcBef>
              <a:buClr>
                <a:srgbClr val="FFFFFF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Corbel" panose="020B0503020204020204" pitchFamily="34" charset="0"/>
              </a:rPr>
              <a:t>12 hours/day x 7 days/week (</a:t>
            </a:r>
            <a:r>
              <a:rPr lang="en-US" altLang="en-US" sz="1800" dirty="0" smtClean="0">
                <a:latin typeface="Corbel" panose="020B0503020204020204" pitchFamily="34" charset="0"/>
              </a:rPr>
              <a:t>1200-2400)</a:t>
            </a:r>
          </a:p>
          <a:p>
            <a:pPr algn="l">
              <a:spcBef>
                <a:spcPts val="2672"/>
              </a:spcBef>
              <a:buClr>
                <a:srgbClr val="FFFFFF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Corbel" panose="020B0503020204020204" pitchFamily="34" charset="0"/>
              </a:rPr>
              <a:t>Work </a:t>
            </a:r>
            <a:r>
              <a:rPr lang="en-US" altLang="en-US" sz="1800" dirty="0">
                <a:latin typeface="Corbel" panose="020B0503020204020204" pitchFamily="34" charset="0"/>
              </a:rPr>
              <a:t>in conjunction with existing services to stabilize high-users and refer to non-emergency programs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03199" y="3710354"/>
            <a:ext cx="3350643" cy="251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4089"/>
          <a:stretch/>
        </p:blipFill>
        <p:spPr bwMode="auto">
          <a:xfrm>
            <a:off x="1203200" y="1797321"/>
            <a:ext cx="3350643" cy="191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6504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EMS Frequent Users</a:t>
            </a:r>
          </a:p>
        </p:txBody>
      </p:sp>
      <p:sp>
        <p:nvSpPr>
          <p:cNvPr id="7170" name="Text Placeholder 2"/>
          <p:cNvSpPr>
            <a:spLocks noGrp="1"/>
          </p:cNvSpPr>
          <p:nvPr>
            <p:ph type="body" idx="1"/>
          </p:nvPr>
        </p:nvSpPr>
        <p:spPr>
          <a:xfrm>
            <a:off x="4906108" y="1821656"/>
            <a:ext cx="5092165" cy="442019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Identified clients with high 911 utilization</a:t>
            </a:r>
          </a:p>
          <a:p>
            <a:pPr lvl="1" eaLnBrk="1" hangingPunct="1"/>
            <a:r>
              <a:rPr lang="en-US" altLang="en-US" dirty="0" smtClean="0"/>
              <a:t>&gt;4 calls/month or &gt;2 calls/day or</a:t>
            </a:r>
          </a:p>
          <a:p>
            <a:pPr lvl="1" eaLnBrk="1" hangingPunct="1"/>
            <a:r>
              <a:rPr lang="en-US" altLang="en-US" dirty="0" smtClean="0"/>
              <a:t>“Super Users” &gt;10 calls/year</a:t>
            </a:r>
          </a:p>
          <a:p>
            <a:pPr lvl="1" eaLnBrk="1" hangingPunct="1"/>
            <a:r>
              <a:rPr lang="en-US" altLang="en-US" dirty="0" smtClean="0"/>
              <a:t>Identified as system high users (HUMS)= top 1-5% of all services</a:t>
            </a:r>
          </a:p>
          <a:p>
            <a:pPr eaLnBrk="1" hangingPunct="1"/>
            <a:r>
              <a:rPr lang="en-US" altLang="en-US" dirty="0" smtClean="0"/>
              <a:t>Work with existing resources to stabilize and connect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1" t="9387" r="9708"/>
          <a:stretch/>
        </p:blipFill>
        <p:spPr>
          <a:xfrm>
            <a:off x="1084385" y="4141812"/>
            <a:ext cx="3127132" cy="25768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8" t="-352" r="21082" b="19073"/>
          <a:stretch/>
        </p:blipFill>
        <p:spPr>
          <a:xfrm>
            <a:off x="1084385" y="1789793"/>
            <a:ext cx="3127132" cy="235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921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EMS-6: Encounters &amp; Clients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115760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Complex interactions and lengthy encounters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Encounter volume is steady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75710" y="6356350"/>
            <a:ext cx="4762500" cy="365125"/>
          </a:xfrm>
        </p:spPr>
        <p:txBody>
          <a:bodyPr/>
          <a:lstStyle/>
          <a:p>
            <a:r>
              <a:rPr lang="en-US" dirty="0" smtClean="0"/>
              <a:t>Data Compiled from SFFD Sources Only (No Private Ambulances)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407082"/>
              </p:ext>
            </p:extLst>
          </p:nvPr>
        </p:nvGraphicFramePr>
        <p:xfrm>
          <a:off x="2032000" y="3417570"/>
          <a:ext cx="8128000" cy="20091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54600"/>
                <a:gridCol w="3073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 Number of EMS-6 Encounters in 2016</a:t>
                      </a:r>
                    </a:p>
                    <a:p>
                      <a:r>
                        <a:rPr lang="en-US" sz="1050" b="1" baseline="0" dirty="0" smtClean="0">
                          <a:latin typeface="Arial" pitchFamily="34" charset="0"/>
                          <a:cs typeface="Arial" pitchFamily="34" charset="0"/>
                        </a:rPr>
                        <a:t>(1/26/16-1/26/17)</a:t>
                      </a:r>
                      <a:endParaRPr lang="en-US" sz="10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2244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Daily Average # of Encounters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7 encounters</a:t>
                      </a: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/watch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Total Clients to Date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467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5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1040130"/>
          </a:xfrm>
        </p:spPr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Case Study # 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" y="3440430"/>
            <a:ext cx="4558030" cy="2736532"/>
          </a:xfrm>
        </p:spPr>
        <p:txBody>
          <a:bodyPr anchor="ctr"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Alcohol use </a:t>
            </a:r>
            <a:r>
              <a:rPr lang="en-US" dirty="0">
                <a:latin typeface="Arial" pitchFamily="34" charset="0"/>
                <a:cs typeface="Arial" pitchFamily="34" charset="0"/>
              </a:rPr>
              <a:t>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isorder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Mental health </a:t>
            </a:r>
            <a:r>
              <a:rPr lang="en-US" dirty="0">
                <a:latin typeface="Arial" pitchFamily="34" charset="0"/>
                <a:cs typeface="Arial" pitchFamily="34" charset="0"/>
              </a:rPr>
              <a:t>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iagnosis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istory of trauma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Now reunited with family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899660" cy="365125"/>
          </a:xfrm>
        </p:spPr>
        <p:txBody>
          <a:bodyPr/>
          <a:lstStyle/>
          <a:p>
            <a:r>
              <a:rPr lang="en-US" dirty="0" smtClean="0"/>
              <a:t>Data Compiled from SFFD Sources Only (No Private Ambulances)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45440" y="1554163"/>
          <a:ext cx="4558029" cy="1651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9343"/>
                <a:gridCol w="1519343"/>
                <a:gridCol w="1519343"/>
              </a:tblGrid>
              <a:tr h="48006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2016 911 Contacts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2016 EMS-6 Contacts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2017 911 Contacts to</a:t>
                      </a: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 Date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3723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  <a:endParaRPr lang="en-US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5280660" y="1554163"/>
          <a:ext cx="6480810" cy="4622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085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450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Case Study # 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3211830"/>
            <a:ext cx="10233800" cy="296513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Sobering services, case management, and detox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No treatment program available after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detox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relapsed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EMS-6 found a program suitable for him and sobering &amp; HOT setup the necessary appointments for benefits. Sobering submitted housing application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Coordinated to have individual readmitted to medical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detox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treatment program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Supportive housing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899660" cy="365125"/>
          </a:xfrm>
        </p:spPr>
        <p:txBody>
          <a:bodyPr/>
          <a:lstStyle/>
          <a:p>
            <a:r>
              <a:rPr lang="en-US" dirty="0" smtClean="0"/>
              <a:t>Data Compiled from SFFD Sources Only (No Private Ambulances)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591436"/>
              </p:ext>
            </p:extLst>
          </p:nvPr>
        </p:nvGraphicFramePr>
        <p:xfrm>
          <a:off x="3020060" y="1497013"/>
          <a:ext cx="6151881" cy="1377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627"/>
                <a:gridCol w="2050627"/>
                <a:gridCol w="2050627"/>
              </a:tblGrid>
              <a:tr h="48006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2016 911 Contacts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2016 EMS-6 Contacts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2017 911 Contacts to</a:t>
                      </a: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 Date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3723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  <a:endParaRPr lang="en-US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33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020"/>
            <a:ext cx="10515600" cy="846455"/>
          </a:xfrm>
        </p:spPr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Case 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Study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# 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2811780"/>
            <a:ext cx="10233800" cy="33375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Four  911 contacts in a 8-hour period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Admitted and transferred to another hospital secondary to insurance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Consulted with individual, providers, and insurance, changed him to a plan and provider better suited to handle his medical complexities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On re-admission, medically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detoxed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verbalized a desire to go home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Coordinated with family and DPH, accompanied by a SW and EMS-6, flown home and reunited with family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899660" cy="365125"/>
          </a:xfrm>
        </p:spPr>
        <p:txBody>
          <a:bodyPr/>
          <a:lstStyle/>
          <a:p>
            <a:r>
              <a:rPr lang="en-US" dirty="0" smtClean="0"/>
              <a:t>Data Compiled from SFFD Sources Only (No Private Ambulances)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20060" y="1165860"/>
          <a:ext cx="6151881" cy="1377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627"/>
                <a:gridCol w="2050627"/>
                <a:gridCol w="2050627"/>
              </a:tblGrid>
              <a:tr h="48006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2016 911 Contacts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2016 EMS-6 Contacts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2017 911 Contacts to</a:t>
                      </a: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 Date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3723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159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130</a:t>
                      </a:r>
                      <a:endParaRPr lang="en-US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518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29050" y="6492875"/>
            <a:ext cx="4533900" cy="365125"/>
          </a:xfrm>
        </p:spPr>
        <p:txBody>
          <a:bodyPr/>
          <a:lstStyle/>
          <a:p>
            <a:r>
              <a:rPr lang="en-US" dirty="0" smtClean="0"/>
              <a:t>Data Compiled from SFFD Sources Only (No Private Ambulances)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934096"/>
              </p:ext>
            </p:extLst>
          </p:nvPr>
        </p:nvGraphicFramePr>
        <p:xfrm>
          <a:off x="505429" y="182880"/>
          <a:ext cx="11181143" cy="6163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873"/>
                <a:gridCol w="1313180"/>
                <a:gridCol w="2316543"/>
                <a:gridCol w="3936937"/>
                <a:gridCol w="2594610"/>
              </a:tblGrid>
              <a:tr h="553351">
                <a:tc rowSpan="16"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6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Individual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Prior 911</a:t>
                      </a: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 Contacts 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Intervention / Outcome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Current</a:t>
                      </a: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 911 Contacts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4034">
                <a:tc vMerge="1">
                  <a:txBody>
                    <a:bodyPr/>
                    <a:lstStyle/>
                    <a:p>
                      <a:pPr algn="ctr"/>
                      <a:endParaRPr lang="en-US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Case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b="1" dirty="0">
                          <a:latin typeface="Arial" pitchFamily="34" charset="0"/>
                          <a:cs typeface="Arial" pitchFamily="34" charset="0"/>
                        </a:rPr>
                        <a:t>Conserved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</a:tr>
              <a:tr h="374034"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Case 2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b="1" dirty="0">
                          <a:latin typeface="Arial" pitchFamily="34" charset="0"/>
                          <a:cs typeface="Arial" pitchFamily="34" charset="0"/>
                        </a:rPr>
                        <a:t>Housed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</a:tr>
              <a:tr h="374034"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Case 3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b="1" dirty="0">
                          <a:latin typeface="Arial" pitchFamily="34" charset="0"/>
                          <a:cs typeface="Arial" pitchFamily="34" charset="0"/>
                        </a:rPr>
                        <a:t>Increased level of care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</a:tr>
              <a:tr h="374034"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Case 4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b="1" dirty="0">
                          <a:latin typeface="Arial" pitchFamily="34" charset="0"/>
                          <a:cs typeface="Arial" pitchFamily="34" charset="0"/>
                        </a:rPr>
                        <a:t>Completed </a:t>
                      </a:r>
                      <a:r>
                        <a:rPr lang="en-US" b="1" dirty="0" err="1">
                          <a:latin typeface="Arial" pitchFamily="34" charset="0"/>
                          <a:cs typeface="Arial" pitchFamily="34" charset="0"/>
                        </a:rPr>
                        <a:t>detox</a:t>
                      </a:r>
                      <a:r>
                        <a:rPr lang="en-US" b="1" dirty="0">
                          <a:latin typeface="Arial" pitchFamily="34" charset="0"/>
                          <a:cs typeface="Arial" pitchFamily="34" charset="0"/>
                        </a:rPr>
                        <a:t> and treatment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</a:tr>
              <a:tr h="374034"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Case 5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Completed </a:t>
                      </a:r>
                      <a:r>
                        <a:rPr lang="en-US" b="1" dirty="0">
                          <a:latin typeface="Arial" pitchFamily="34" charset="0"/>
                          <a:cs typeface="Arial" pitchFamily="34" charset="0"/>
                        </a:rPr>
                        <a:t>detox and treatment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</a:tr>
              <a:tr h="374034"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Case 6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b="1" dirty="0">
                          <a:latin typeface="Arial" pitchFamily="34" charset="0"/>
                          <a:cs typeface="Arial" pitchFamily="34" charset="0"/>
                        </a:rPr>
                        <a:t>Reunited with family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</a:tr>
              <a:tr h="374034"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Case 7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b="1" dirty="0">
                          <a:latin typeface="Arial" pitchFamily="34" charset="0"/>
                          <a:cs typeface="Arial" pitchFamily="34" charset="0"/>
                        </a:rPr>
                        <a:t>Completed </a:t>
                      </a:r>
                      <a:r>
                        <a:rPr lang="en-US" b="1" dirty="0" err="1">
                          <a:latin typeface="Arial" pitchFamily="34" charset="0"/>
                          <a:cs typeface="Arial" pitchFamily="34" charset="0"/>
                        </a:rPr>
                        <a:t>detox</a:t>
                      </a:r>
                      <a:r>
                        <a:rPr lang="en-US" b="1" dirty="0">
                          <a:latin typeface="Arial" pitchFamily="34" charset="0"/>
                          <a:cs typeface="Arial" pitchFamily="34" charset="0"/>
                        </a:rPr>
                        <a:t> and now housed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</a:tr>
              <a:tr h="374034"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Case 8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b="1" dirty="0">
                          <a:latin typeface="Arial" pitchFamily="34" charset="0"/>
                          <a:cs typeface="Arial" pitchFamily="34" charset="0"/>
                        </a:rPr>
                        <a:t>Skilled nursing facility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</a:tr>
              <a:tr h="374034"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Case 9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b="1" dirty="0">
                          <a:latin typeface="Arial" pitchFamily="34" charset="0"/>
                          <a:cs typeface="Arial" pitchFamily="34" charset="0"/>
                        </a:rPr>
                        <a:t>Conserved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</a:tr>
              <a:tr h="374034"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Case 10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b="1">
                          <a:latin typeface="Arial" pitchFamily="34" charset="0"/>
                          <a:cs typeface="Arial" pitchFamily="34" charset="0"/>
                        </a:rPr>
                        <a:t>Case managed 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8575" marR="28575" marT="19050" marB="19050" anchor="b"/>
                </a:tc>
              </a:tr>
              <a:tr h="374034"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Case 11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b="1" dirty="0">
                          <a:latin typeface="Arial" pitchFamily="34" charset="0"/>
                          <a:cs typeface="Arial" pitchFamily="34" charset="0"/>
                        </a:rPr>
                        <a:t>Completed </a:t>
                      </a:r>
                      <a:r>
                        <a:rPr lang="en-US" b="1" dirty="0" err="1">
                          <a:latin typeface="Arial" pitchFamily="34" charset="0"/>
                          <a:cs typeface="Arial" pitchFamily="34" charset="0"/>
                        </a:rPr>
                        <a:t>detox</a:t>
                      </a:r>
                      <a:r>
                        <a:rPr lang="en-US" b="1" dirty="0">
                          <a:latin typeface="Arial" pitchFamily="34" charset="0"/>
                          <a:cs typeface="Arial" pitchFamily="34" charset="0"/>
                        </a:rPr>
                        <a:t> and treatment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8575" marR="28575" marT="19050" marB="19050" anchor="b"/>
                </a:tc>
              </a:tr>
              <a:tr h="374034"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Case 12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b="1" dirty="0">
                          <a:latin typeface="Arial" pitchFamily="34" charset="0"/>
                          <a:cs typeface="Arial" pitchFamily="34" charset="0"/>
                        </a:rPr>
                        <a:t>Housed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28575" marR="28575" marT="19050" marB="19050" anchor="b"/>
                </a:tc>
              </a:tr>
              <a:tr h="374034"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Case 13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b="1" dirty="0">
                          <a:latin typeface="Arial" pitchFamily="34" charset="0"/>
                          <a:cs typeface="Arial" pitchFamily="34" charset="0"/>
                        </a:rPr>
                        <a:t>Ongoing attempts at </a:t>
                      </a:r>
                      <a:r>
                        <a:rPr lang="en-US" b="1" dirty="0" err="1">
                          <a:latin typeface="Arial" pitchFamily="34" charset="0"/>
                          <a:cs typeface="Arial" pitchFamily="34" charset="0"/>
                        </a:rPr>
                        <a:t>detox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28575" marR="28575" marT="19050" marB="19050" anchor="b"/>
                </a:tc>
              </a:tr>
              <a:tr h="374034"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Case 14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b="1" dirty="0">
                          <a:latin typeface="Arial" pitchFamily="34" charset="0"/>
                          <a:cs typeface="Arial" pitchFamily="34" charset="0"/>
                        </a:rPr>
                        <a:t>Housed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</a:tr>
              <a:tr h="37403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Case 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159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b="1" dirty="0">
                          <a:latin typeface="Arial" pitchFamily="34" charset="0"/>
                          <a:cs typeface="Arial" pitchFamily="34" charset="0"/>
                        </a:rPr>
                        <a:t>Reunited with family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32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FCPslides (1)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C99913E-34A0-C74A-9988-FCF2B83F7F93}" vid="{55DBBFDA-BDF7-684B-8E09-74151A3EB2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SFCPslides (1)</Template>
  <TotalTime>702</TotalTime>
  <Words>866</Words>
  <Application>Microsoft Office PowerPoint</Application>
  <PresentationFormat>Widescreen</PresentationFormat>
  <Paragraphs>220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Corbel</vt:lpstr>
      <vt:lpstr>Helvetica Light</vt:lpstr>
      <vt:lpstr>SFCPslides (1)</vt:lpstr>
      <vt:lpstr>EMS-6 Update  </vt:lpstr>
      <vt:lpstr>EMS-6 Team</vt:lpstr>
      <vt:lpstr>Program Description</vt:lpstr>
      <vt:lpstr>EMS Frequent Users</vt:lpstr>
      <vt:lpstr>EMS-6: Encounters &amp; Clients</vt:lpstr>
      <vt:lpstr>Case Study # 1</vt:lpstr>
      <vt:lpstr>Case Study # 2</vt:lpstr>
      <vt:lpstr>Case Study # 3</vt:lpstr>
      <vt:lpstr>PowerPoint Presentation</vt:lpstr>
      <vt:lpstr>Case Study # 4</vt:lpstr>
      <vt:lpstr>EMS-6: Focus on Super Users</vt:lpstr>
      <vt:lpstr>Super Users: System Utilization Trends</vt:lpstr>
      <vt:lpstr>California State Community Paramedicine Pilot Project</vt:lpstr>
      <vt:lpstr>Next Steps</vt:lpstr>
      <vt:lpstr>Contact EMS-6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Conefrey, Maureen (FIR)</cp:lastModifiedBy>
  <cp:revision>58</cp:revision>
  <cp:lastPrinted>2017-03-07T22:00:01Z</cp:lastPrinted>
  <dcterms:created xsi:type="dcterms:W3CDTF">2017-02-26T04:20:32Z</dcterms:created>
  <dcterms:modified xsi:type="dcterms:W3CDTF">2017-03-09T20:14:38Z</dcterms:modified>
</cp:coreProperties>
</file>