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.jpg" ContentType="image/jpeg"/>
  <Override PartName="/ppt/media/image11.jpg" ContentType="image/jpeg"/>
  <Override PartName="/ppt/media/image16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9" r:id="rId7"/>
    <p:sldId id="261" r:id="rId8"/>
    <p:sldId id="264" r:id="rId9"/>
    <p:sldId id="270" r:id="rId10"/>
    <p:sldId id="266" r:id="rId11"/>
    <p:sldId id="268" r:id="rId12"/>
    <p:sldId id="265" r:id="rId13"/>
    <p:sldId id="271" r:id="rId1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814473-35A4-2C49-9943-707041049182}">
          <p14:sldIdLst>
            <p14:sldId id="256"/>
            <p14:sldId id="257"/>
            <p14:sldId id="258"/>
            <p14:sldId id="267"/>
            <p14:sldId id="259"/>
            <p14:sldId id="269"/>
            <p14:sldId id="261"/>
            <p14:sldId id="264"/>
            <p14:sldId id="270"/>
          </p14:sldIdLst>
        </p14:section>
        <p14:section name="Untitled Section" id="{25D24970-4E96-BC4E-A2C5-1B3227B46760}">
          <p14:sldIdLst>
            <p14:sldId id="266"/>
            <p14:sldId id="268"/>
            <p14:sldId id="265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6"/>
    <p:restoredTop sz="94694"/>
  </p:normalViewPr>
  <p:slideViewPr>
    <p:cSldViewPr>
      <p:cViewPr varScale="1">
        <p:scale>
          <a:sx n="124" d="100"/>
          <a:sy n="124" d="100"/>
        </p:scale>
        <p:origin x="82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0791" y="411937"/>
            <a:ext cx="7862417" cy="1205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7814" y="1685289"/>
            <a:ext cx="7948371" cy="3684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400" y="4627798"/>
            <a:ext cx="6784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San Francisco Fire</a:t>
            </a:r>
            <a:r>
              <a:rPr sz="3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0" y="5201838"/>
            <a:ext cx="57150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rgbClr val="FFFFFF"/>
                </a:solidFill>
                <a:latin typeface="Arial"/>
                <a:cs typeface="Arial"/>
              </a:rPr>
              <a:t>Division of Support Services: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rgbClr val="FFFFFF"/>
                </a:solidFill>
                <a:latin typeface="Arial"/>
                <a:cs typeface="Arial"/>
              </a:rPr>
              <a:t>Accomplishments and Future Projects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640" y="781812"/>
            <a:ext cx="6250686" cy="3754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3062" y="763522"/>
            <a:ext cx="6117337" cy="3754373"/>
          </a:xfrm>
          <a:custGeom>
            <a:avLst/>
            <a:gdLst/>
            <a:ahLst/>
            <a:cxnLst/>
            <a:rect l="l" t="t" r="r" b="b"/>
            <a:pathLst>
              <a:path w="5309870" h="3176270">
                <a:moveTo>
                  <a:pt x="0" y="3176016"/>
                </a:moveTo>
                <a:lnTo>
                  <a:pt x="5309616" y="3176016"/>
                </a:lnTo>
                <a:lnTo>
                  <a:pt x="5309616" y="0"/>
                </a:lnTo>
                <a:lnTo>
                  <a:pt x="0" y="0"/>
                </a:lnTo>
                <a:lnTo>
                  <a:pt x="0" y="3176016"/>
                </a:lnTo>
                <a:close/>
              </a:path>
            </a:pathLst>
          </a:custGeom>
          <a:ln w="445008">
            <a:solidFill>
              <a:srgbClr val="2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841906"/>
            <a:ext cx="1870329" cy="177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669023"/>
            <a:ext cx="685800" cy="188977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4F3EF-4E1F-AD46-8DE1-E9D3AB440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76774"/>
            <a:ext cx="5732526" cy="3864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605939"/>
            <a:ext cx="670686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b="1" u="sng" dirty="0">
                <a:latin typeface="Arial"/>
                <a:cs typeface="Arial"/>
              </a:rPr>
              <a:t>New SFFD Hose Tenders</a:t>
            </a:r>
            <a:endParaRPr b="1" u="sng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26817" y="5162242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A8BDB-5BC1-4D8B-8C0C-695AED08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4441198" y="2264402"/>
            <a:ext cx="4895010" cy="3414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C57AF-3533-1C40-B3B1-F93A8EA0DB6E}"/>
              </a:ext>
            </a:extLst>
          </p:cNvPr>
          <p:cNvSpPr txBox="1"/>
          <p:nvPr/>
        </p:nvSpPr>
        <p:spPr>
          <a:xfrm>
            <a:off x="1135730" y="1525362"/>
            <a:ext cx="3436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Ability to Pump and Draft    from any water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Carries 6,000 ft of 5” fire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Can extend current AWSS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Four wheel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Portable onboard submersible water pump</a:t>
            </a:r>
          </a:p>
          <a:p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781B1-7DCA-8540-B1BE-CD01199D2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31" y="3833686"/>
            <a:ext cx="3567067" cy="2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7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242A-919A-445A-9030-429705C1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5828"/>
            <a:ext cx="7696200" cy="615553"/>
          </a:xfrm>
        </p:spPr>
        <p:txBody>
          <a:bodyPr/>
          <a:lstStyle/>
          <a:p>
            <a:r>
              <a:rPr lang="en-US" sz="4000" u="sng" dirty="0"/>
              <a:t>Hydrogen Powered Staff Vehicles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7521F-C436-4A6C-BDC3-69E31F0D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05" y="1371600"/>
            <a:ext cx="6248400" cy="11079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SFFD Pilot Program with Toyota or Hyundai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Three SF fueling stations planned for Oct.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Tested by U.S. Army (Chevy truck)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14035-0A14-9F4A-9C3C-9AA2F0FE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6598210" cy="366543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ACC16E72-96C9-1D4D-89EF-F9F98AB2889C}"/>
              </a:ext>
            </a:extLst>
          </p:cNvPr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56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473" y="4926415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DD6C1-5484-1F4E-AFF9-3794C1D7D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2" y="2365443"/>
            <a:ext cx="1844821" cy="244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F28F7-E282-494A-ABB5-0B044480A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36" y="4181482"/>
            <a:ext cx="2672532" cy="21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3A409D-0AAA-E743-91FD-4507EF5EE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62200"/>
            <a:ext cx="3134689" cy="3967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9BCA41-8A1C-E943-9B08-88B648FFB816}"/>
              </a:ext>
            </a:extLst>
          </p:cNvPr>
          <p:cNvSpPr txBox="1"/>
          <p:nvPr/>
        </p:nvSpPr>
        <p:spPr>
          <a:xfrm>
            <a:off x="992566" y="648430"/>
            <a:ext cx="7158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bg1">
                    <a:lumMod val="95000"/>
                  </a:schemeClr>
                </a:solidFill>
              </a:rPr>
              <a:t>IDLE MITIGATION for the SFFD Fleet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To be installed on Engines, Trucks, Ambulances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D9A63-2BF4-4C41-B335-61CED18E9842}"/>
              </a:ext>
            </a:extLst>
          </p:cNvPr>
          <p:cNvSpPr txBox="1"/>
          <p:nvPr/>
        </p:nvSpPr>
        <p:spPr>
          <a:xfrm>
            <a:off x="5949514" y="2288518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Reduce Fuel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Lower Vehicle Maintenance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Protects SFFD, Public, and the Environment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   from carcinogens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AFAA47F-AA31-1440-BA2F-38ACAB203777}"/>
              </a:ext>
            </a:extLst>
          </p:cNvPr>
          <p:cNvSpPr/>
          <p:nvPr/>
        </p:nvSpPr>
        <p:spPr>
          <a:xfrm>
            <a:off x="7467600" y="151706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46462-C73B-D843-A2E4-C7363235EF5D}"/>
              </a:ext>
            </a:extLst>
          </p:cNvPr>
          <p:cNvSpPr txBox="1"/>
          <p:nvPr/>
        </p:nvSpPr>
        <p:spPr>
          <a:xfrm>
            <a:off x="692098" y="609600"/>
            <a:ext cx="6627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Special thanks to BOE!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9A302-DB24-EA4E-9B03-87B6437A8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6" y="1824573"/>
            <a:ext cx="8234488" cy="4601626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257DDA2-9368-FC41-A2B4-6494F1154AB6}"/>
              </a:ext>
            </a:extLst>
          </p:cNvPr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30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216" y="524014"/>
            <a:ext cx="7955254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u="sng" dirty="0"/>
              <a:t>Tools and Equipment </a:t>
            </a:r>
            <a:br>
              <a:rPr lang="en-US" dirty="0"/>
            </a:br>
            <a:r>
              <a:rPr lang="en-US" sz="2800" dirty="0"/>
              <a:t>Electric Ventilation Fans</a:t>
            </a:r>
            <a:br>
              <a:rPr lang="en-US" sz="2800" dirty="0"/>
            </a:br>
            <a:r>
              <a:rPr lang="en-US" sz="2800" dirty="0"/>
              <a:t>Cordless LED Lights</a:t>
            </a:r>
            <a:endParaRPr sz="2800" dirty="0"/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289" y="4844991"/>
            <a:ext cx="1548384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D1687-813E-4EAA-91AF-C963CB26F489}"/>
              </a:ext>
            </a:extLst>
          </p:cNvPr>
          <p:cNvSpPr txBox="1"/>
          <p:nvPr/>
        </p:nvSpPr>
        <p:spPr>
          <a:xfrm>
            <a:off x="504216" y="2168015"/>
            <a:ext cx="421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Reduced reliance on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Less firefighter exposure to carcinogens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Simplifies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Noise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trip 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Lighter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Brighter, more </a:t>
            </a:r>
          </a:p>
          <a:p>
            <a:r>
              <a:rPr lang="en-US" dirty="0">
                <a:solidFill>
                  <a:schemeClr val="bg1"/>
                </a:solidFill>
              </a:rPr>
              <a:t>     efficient LED </a:t>
            </a:r>
          </a:p>
          <a:p>
            <a:r>
              <a:rPr lang="en-US" dirty="0">
                <a:solidFill>
                  <a:schemeClr val="bg1"/>
                </a:solidFill>
              </a:rPr>
              <a:t>     lighting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F7212-32DC-4D5E-B87A-1DBCBC565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3" t="28357" r="3380" b="13934"/>
          <a:stretch/>
        </p:blipFill>
        <p:spPr>
          <a:xfrm>
            <a:off x="4876800" y="2894291"/>
            <a:ext cx="3582670" cy="333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8DA56-E64A-4197-814D-7C95D6D11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777" y="3225138"/>
            <a:ext cx="2247791" cy="29994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2895" y="454518"/>
            <a:ext cx="6598209" cy="692882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372110" marR="5080" indent="-360045">
              <a:lnSpc>
                <a:spcPct val="75700"/>
              </a:lnSpc>
              <a:spcBef>
                <a:spcPts val="1390"/>
              </a:spcBef>
            </a:pPr>
            <a:r>
              <a:rPr lang="en-US" u="sng" dirty="0">
                <a:solidFill>
                  <a:prstClr val="white"/>
                </a:solidFill>
              </a:rPr>
              <a:t>Cordless Extrication Tools</a:t>
            </a:r>
            <a:endParaRPr u="sng" spc="-5" dirty="0"/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4932452"/>
            <a:ext cx="1548384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79588E-65F1-44E9-9301-AA0A7F6B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78" y="1333246"/>
            <a:ext cx="2519839" cy="3584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30C12-A240-4663-B724-6B7F4B8962B2}"/>
              </a:ext>
            </a:extLst>
          </p:cNvPr>
          <p:cNvSpPr txBox="1"/>
          <p:nvPr/>
        </p:nvSpPr>
        <p:spPr>
          <a:xfrm>
            <a:off x="3380380" y="1144192"/>
            <a:ext cx="5145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Battery powered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cumbersome hydraulic hoses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Rapid deployment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Quiet-no gasoline generator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Reduced FF exposure to carcinogens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Grant funded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B6998-B01B-CB44-A3D0-1E26AD43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87" y="3125630"/>
            <a:ext cx="5150408" cy="33107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65" y="609600"/>
            <a:ext cx="708787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b="1" u="sng" dirty="0">
                <a:latin typeface="Arial"/>
                <a:cs typeface="Arial"/>
              </a:rPr>
              <a:t>Thermal Imaging Cameras</a:t>
            </a:r>
            <a:endParaRPr b="1" u="sng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4530" y="4930239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23262-0212-4940-820B-25C6542BF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62100"/>
            <a:ext cx="2523712" cy="480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9F405-8111-BB4E-BC78-B31DD6A8F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74800"/>
            <a:ext cx="3429000" cy="480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25196-48D9-B94D-B62B-724AE9C08B5C}"/>
              </a:ext>
            </a:extLst>
          </p:cNvPr>
          <p:cNvSpPr txBox="1"/>
          <p:nvPr/>
        </p:nvSpPr>
        <p:spPr>
          <a:xfrm>
            <a:off x="496035" y="1562100"/>
            <a:ext cx="21947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Vehicle mounted for rapid deployment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Installing on all SFFD Suppression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Increased amount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Grant funded</a:t>
            </a:r>
          </a:p>
        </p:txBody>
      </p:sp>
    </p:spTree>
    <p:extLst>
      <p:ext uri="{BB962C8B-B14F-4D97-AF65-F5344CB8AC3E}">
        <p14:creationId xmlns:p14="http://schemas.microsoft.com/office/powerpoint/2010/main" val="285921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742" y="531107"/>
            <a:ext cx="655447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000" u="sng" dirty="0"/>
              <a:t>Solar Panels on SFFD Fleet</a:t>
            </a:r>
            <a:br>
              <a:rPr lang="en-US" sz="4000" dirty="0"/>
            </a:br>
            <a:r>
              <a:rPr lang="en-US" sz="2400" dirty="0"/>
              <a:t>Engines, Trucks, Squads, Ambulances, Buggies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17213" y="666369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5311" y="3410839"/>
            <a:ext cx="26384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5900" algn="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3224D-53CE-4BA8-9714-A9C65F1D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54" y="2718564"/>
            <a:ext cx="22860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0E514-C733-4553-A9C7-8E8230121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81"/>
          <a:stretch/>
        </p:blipFill>
        <p:spPr>
          <a:xfrm>
            <a:off x="472663" y="2718564"/>
            <a:ext cx="2907713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61185-2A3D-4C5F-8CB2-88F10820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15" y="2718564"/>
            <a:ext cx="2706247" cy="3608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8954B-9800-A54E-AB08-D66B931B90BF}"/>
              </a:ext>
            </a:extLst>
          </p:cNvPr>
          <p:cNvSpPr txBox="1"/>
          <p:nvPr/>
        </p:nvSpPr>
        <p:spPr>
          <a:xfrm>
            <a:off x="684530" y="1662345"/>
            <a:ext cx="398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Increased vehicle battery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Less maintenance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Decreased battery replacement costs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242A-919A-445A-9030-429705C1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80335"/>
            <a:ext cx="4724400" cy="677108"/>
          </a:xfrm>
        </p:spPr>
        <p:txBody>
          <a:bodyPr/>
          <a:lstStyle/>
          <a:p>
            <a:pPr algn="ctr"/>
            <a:r>
              <a:rPr lang="en-US" b="1" u="sng" dirty="0"/>
              <a:t>Renewable Diesel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7521F-C436-4A6C-BDC3-69E31F0D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9203"/>
            <a:ext cx="6096000" cy="1538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SFFD began using RD in 2015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First City agency to use Renewable Diesel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Used in Ambulances, Engines, Trucks, Squads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No Impact to Vehicle Warranties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Approved for Fireboat in 2018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AFAA47F-AA31-1440-BA2F-38ACAB203777}"/>
              </a:ext>
            </a:extLst>
          </p:cNvPr>
          <p:cNvSpPr/>
          <p:nvPr/>
        </p:nvSpPr>
        <p:spPr>
          <a:xfrm>
            <a:off x="7086600" y="580335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896CC-8F97-094F-BB62-334D0410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2" y="3226107"/>
            <a:ext cx="8140955" cy="3178749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4DC72B07-87E2-0A43-B1CF-0DC49F7FAF05}"/>
              </a:ext>
            </a:extLst>
          </p:cNvPr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85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067" y="508457"/>
            <a:ext cx="7895590" cy="102893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4000"/>
              </a:lnSpc>
              <a:spcBef>
                <a:spcPts val="295"/>
              </a:spcBef>
            </a:pPr>
            <a:r>
              <a:rPr lang="en-US" sz="3400" b="1" u="sng" spc="-5" dirty="0">
                <a:latin typeface="Arial"/>
                <a:cs typeface="Arial"/>
              </a:rPr>
              <a:t>Vehicle </a:t>
            </a:r>
            <a:r>
              <a:rPr lang="en-US" sz="3400" b="1" u="sng" spc="-5" dirty="0"/>
              <a:t>Mo</a:t>
            </a:r>
            <a:r>
              <a:rPr lang="en-US" sz="3400" b="1" u="sng" spc="-5" dirty="0">
                <a:latin typeface="Arial"/>
                <a:cs typeface="Arial"/>
              </a:rPr>
              <a:t>unted </a:t>
            </a:r>
            <a:r>
              <a:rPr lang="en-US" sz="3400" b="1" u="sng" spc="-5" dirty="0"/>
              <a:t>F</a:t>
            </a:r>
            <a:r>
              <a:rPr lang="en-US" sz="3400" b="1" u="sng" spc="-5" dirty="0">
                <a:latin typeface="Arial"/>
                <a:cs typeface="Arial"/>
              </a:rPr>
              <a:t>iltration </a:t>
            </a:r>
            <a:r>
              <a:rPr lang="en-US" sz="3400" b="1" u="sng" spc="-5" dirty="0"/>
              <a:t>S</a:t>
            </a:r>
            <a:r>
              <a:rPr lang="en-US" sz="3400" b="1" u="sng" spc="-5" dirty="0">
                <a:latin typeface="Arial"/>
                <a:cs typeface="Arial"/>
              </a:rPr>
              <a:t>ystem </a:t>
            </a:r>
            <a:br>
              <a:rPr lang="en-US" sz="3400" b="1" spc="-5" dirty="0">
                <a:latin typeface="Arial"/>
                <a:cs typeface="Arial"/>
              </a:rPr>
            </a:br>
            <a:r>
              <a:rPr lang="en-US" sz="3200" spc="-5" dirty="0">
                <a:latin typeface="Arial"/>
                <a:cs typeface="Arial"/>
              </a:rPr>
              <a:t>FF </a:t>
            </a:r>
            <a:r>
              <a:rPr sz="3200" spc="-5" dirty="0">
                <a:latin typeface="Arial"/>
                <a:cs typeface="Arial"/>
              </a:rPr>
              <a:t>Exhaust Protection </a:t>
            </a:r>
            <a:r>
              <a:rPr sz="3200" dirty="0">
                <a:latin typeface="Arial"/>
                <a:cs typeface="Arial"/>
              </a:rPr>
              <a:t>Soluti</a:t>
            </a:r>
            <a:r>
              <a:rPr lang="en-US" sz="3200" dirty="0"/>
              <a:t>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1341" y="1867652"/>
            <a:ext cx="3828287" cy="278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768" y="3543249"/>
            <a:ext cx="3828287" cy="2785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372" y="1867653"/>
            <a:ext cx="3759028" cy="2785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4530" y="4764101"/>
            <a:ext cx="1548384" cy="1565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29813-19D3-4456-B108-708346ACF526}"/>
              </a:ext>
            </a:extLst>
          </p:cNvPr>
          <p:cNvSpPr txBox="1"/>
          <p:nvPr/>
        </p:nvSpPr>
        <p:spPr>
          <a:xfrm>
            <a:off x="2514600" y="4946509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Automatic- “Always 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Fulltime protection for firefighters and the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 Scene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OSHA, NIOSH, NFPA compliant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0075" y="778863"/>
            <a:ext cx="586892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u="sng" dirty="0">
                <a:latin typeface="Arial"/>
                <a:cs typeface="Arial"/>
              </a:rPr>
              <a:t>Opacity</a:t>
            </a:r>
            <a:r>
              <a:rPr lang="en-US" b="1" u="sng" dirty="0">
                <a:latin typeface="Arial"/>
                <a:cs typeface="Arial"/>
              </a:rPr>
              <a:t> Smog</a:t>
            </a:r>
            <a:r>
              <a:rPr b="1" u="sng" spc="-85" dirty="0">
                <a:latin typeface="Arial"/>
                <a:cs typeface="Arial"/>
              </a:rPr>
              <a:t> </a:t>
            </a:r>
            <a:r>
              <a:rPr b="1" u="sng" spc="-45" dirty="0">
                <a:latin typeface="Arial"/>
                <a:cs typeface="Arial"/>
              </a:rPr>
              <a:t>Testing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3356" y="2182622"/>
            <a:ext cx="3949903" cy="2417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4647" y="2907792"/>
            <a:ext cx="350520" cy="1049020"/>
          </a:xfrm>
          <a:custGeom>
            <a:avLst/>
            <a:gdLst/>
            <a:ahLst/>
            <a:cxnLst/>
            <a:rect l="l" t="t" r="r" b="b"/>
            <a:pathLst>
              <a:path w="350520" h="1049020">
                <a:moveTo>
                  <a:pt x="0" y="1048511"/>
                </a:moveTo>
                <a:lnTo>
                  <a:pt x="350520" y="1048511"/>
                </a:lnTo>
                <a:lnTo>
                  <a:pt x="350520" y="0"/>
                </a:lnTo>
                <a:lnTo>
                  <a:pt x="0" y="0"/>
                </a:lnTo>
                <a:lnTo>
                  <a:pt x="0" y="1048511"/>
                </a:lnTo>
                <a:close/>
              </a:path>
            </a:pathLst>
          </a:custGeom>
          <a:solidFill>
            <a:srgbClr val="20206B">
              <a:alpha val="8509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84647" y="2907792"/>
            <a:ext cx="350520" cy="1049020"/>
          </a:xfrm>
          <a:custGeom>
            <a:avLst/>
            <a:gdLst/>
            <a:ahLst/>
            <a:cxnLst/>
            <a:rect l="l" t="t" r="r" b="b"/>
            <a:pathLst>
              <a:path w="350520" h="1049020">
                <a:moveTo>
                  <a:pt x="0" y="1048511"/>
                </a:moveTo>
                <a:lnTo>
                  <a:pt x="350520" y="1048511"/>
                </a:lnTo>
                <a:lnTo>
                  <a:pt x="350520" y="0"/>
                </a:lnTo>
                <a:lnTo>
                  <a:pt x="0" y="0"/>
                </a:lnTo>
                <a:lnTo>
                  <a:pt x="0" y="10485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35167" y="3022092"/>
            <a:ext cx="349250" cy="934719"/>
          </a:xfrm>
          <a:custGeom>
            <a:avLst/>
            <a:gdLst/>
            <a:ahLst/>
            <a:cxnLst/>
            <a:rect l="l" t="t" r="r" b="b"/>
            <a:pathLst>
              <a:path w="349250" h="934720">
                <a:moveTo>
                  <a:pt x="0" y="934211"/>
                </a:moveTo>
                <a:lnTo>
                  <a:pt x="348996" y="934211"/>
                </a:lnTo>
                <a:lnTo>
                  <a:pt x="348996" y="0"/>
                </a:lnTo>
                <a:lnTo>
                  <a:pt x="0" y="0"/>
                </a:lnTo>
                <a:lnTo>
                  <a:pt x="0" y="934211"/>
                </a:lnTo>
                <a:close/>
              </a:path>
            </a:pathLst>
          </a:custGeom>
          <a:solidFill>
            <a:srgbClr val="292981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35167" y="3022092"/>
            <a:ext cx="349250" cy="934719"/>
          </a:xfrm>
          <a:custGeom>
            <a:avLst/>
            <a:gdLst/>
            <a:ahLst/>
            <a:cxnLst/>
            <a:rect l="l" t="t" r="r" b="b"/>
            <a:pathLst>
              <a:path w="349250" h="934720">
                <a:moveTo>
                  <a:pt x="0" y="934211"/>
                </a:moveTo>
                <a:lnTo>
                  <a:pt x="348996" y="934211"/>
                </a:lnTo>
                <a:lnTo>
                  <a:pt x="348996" y="0"/>
                </a:lnTo>
                <a:lnTo>
                  <a:pt x="0" y="0"/>
                </a:lnTo>
                <a:lnTo>
                  <a:pt x="0" y="93421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84164" y="3104388"/>
            <a:ext cx="349250" cy="852169"/>
          </a:xfrm>
          <a:custGeom>
            <a:avLst/>
            <a:gdLst/>
            <a:ahLst/>
            <a:cxnLst/>
            <a:rect l="l" t="t" r="r" b="b"/>
            <a:pathLst>
              <a:path w="349250" h="852170">
                <a:moveTo>
                  <a:pt x="0" y="851916"/>
                </a:moveTo>
                <a:lnTo>
                  <a:pt x="348996" y="851916"/>
                </a:lnTo>
                <a:lnTo>
                  <a:pt x="348996" y="0"/>
                </a:lnTo>
                <a:lnTo>
                  <a:pt x="0" y="0"/>
                </a:lnTo>
                <a:lnTo>
                  <a:pt x="0" y="851916"/>
                </a:lnTo>
                <a:close/>
              </a:path>
            </a:pathLst>
          </a:custGeom>
          <a:solidFill>
            <a:srgbClr val="6F6FA0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84164" y="3104388"/>
            <a:ext cx="349250" cy="852169"/>
          </a:xfrm>
          <a:custGeom>
            <a:avLst/>
            <a:gdLst/>
            <a:ahLst/>
            <a:cxnLst/>
            <a:rect l="l" t="t" r="r" b="b"/>
            <a:pathLst>
              <a:path w="349250" h="852170">
                <a:moveTo>
                  <a:pt x="0" y="851916"/>
                </a:moveTo>
                <a:lnTo>
                  <a:pt x="348996" y="851916"/>
                </a:lnTo>
                <a:lnTo>
                  <a:pt x="348996" y="0"/>
                </a:lnTo>
                <a:lnTo>
                  <a:pt x="0" y="0"/>
                </a:lnTo>
                <a:lnTo>
                  <a:pt x="0" y="85191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3159" y="3011423"/>
            <a:ext cx="350520" cy="944880"/>
          </a:xfrm>
          <a:custGeom>
            <a:avLst/>
            <a:gdLst/>
            <a:ahLst/>
            <a:cxnLst/>
            <a:rect l="l" t="t" r="r" b="b"/>
            <a:pathLst>
              <a:path w="350520" h="944879">
                <a:moveTo>
                  <a:pt x="0" y="944880"/>
                </a:moveTo>
                <a:lnTo>
                  <a:pt x="350519" y="944880"/>
                </a:lnTo>
                <a:lnTo>
                  <a:pt x="350519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AFAFC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3159" y="3011423"/>
            <a:ext cx="350520" cy="944880"/>
          </a:xfrm>
          <a:custGeom>
            <a:avLst/>
            <a:gdLst/>
            <a:ahLst/>
            <a:cxnLst/>
            <a:rect l="l" t="t" r="r" b="b"/>
            <a:pathLst>
              <a:path w="350520" h="944879">
                <a:moveTo>
                  <a:pt x="0" y="944880"/>
                </a:moveTo>
                <a:lnTo>
                  <a:pt x="350519" y="944880"/>
                </a:lnTo>
                <a:lnTo>
                  <a:pt x="350519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1109" y="3955541"/>
            <a:ext cx="3251200" cy="0"/>
          </a:xfrm>
          <a:custGeom>
            <a:avLst/>
            <a:gdLst/>
            <a:ahLst/>
            <a:cxnLst/>
            <a:rect l="l" t="t" r="r" b="b"/>
            <a:pathLst>
              <a:path w="3251200">
                <a:moveTo>
                  <a:pt x="0" y="0"/>
                </a:moveTo>
                <a:lnTo>
                  <a:pt x="3250691" y="0"/>
                </a:lnTo>
              </a:path>
            </a:pathLst>
          </a:custGeom>
          <a:ln w="1981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10555" y="2943859"/>
            <a:ext cx="1359535" cy="321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170"/>
              </a:lnSpc>
              <a:spcBef>
                <a:spcPts val="100"/>
              </a:spcBef>
            </a:pPr>
            <a:r>
              <a:rPr sz="1200" b="1" dirty="0">
                <a:solidFill>
                  <a:schemeClr val="bg1"/>
                </a:solidFill>
                <a:latin typeface="Arial"/>
                <a:cs typeface="Arial"/>
              </a:rPr>
              <a:t>3.96</a:t>
            </a:r>
            <a:endParaRPr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9250">
              <a:lnSpc>
                <a:spcPts val="1170"/>
              </a:lnSpc>
            </a:pPr>
            <a:r>
              <a:rPr sz="1200" b="1" dirty="0">
                <a:solidFill>
                  <a:schemeClr val="bg1"/>
                </a:solidFill>
                <a:latin typeface="Arial"/>
                <a:cs typeface="Arial"/>
              </a:rPr>
              <a:t>3.53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800" b="1" baseline="-30092" dirty="0">
                <a:solidFill>
                  <a:schemeClr val="bg1"/>
                </a:solidFill>
                <a:latin typeface="Arial"/>
                <a:cs typeface="Arial"/>
              </a:rPr>
              <a:t>3.22</a:t>
            </a:r>
            <a:r>
              <a:rPr sz="1800" b="1" spc="97" baseline="-30092" dirty="0">
                <a:latin typeface="Arial"/>
                <a:cs typeface="Arial"/>
              </a:rPr>
              <a:t> </a:t>
            </a:r>
            <a:r>
              <a:rPr sz="1800" b="1" baseline="4629" dirty="0">
                <a:latin typeface="Arial"/>
                <a:cs typeface="Arial"/>
              </a:rPr>
              <a:t>3.57</a:t>
            </a:r>
            <a:endParaRPr sz="1800" baseline="4629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5178" y="4026534"/>
            <a:ext cx="3154680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58470" marR="5080" indent="-459105">
              <a:lnSpc>
                <a:spcPts val="1370"/>
              </a:lnSpc>
              <a:spcBef>
                <a:spcPts val="200"/>
              </a:spcBef>
              <a:tabLst>
                <a:tab pos="1978660" algn="l"/>
              </a:tabLst>
            </a:pPr>
            <a:r>
              <a:rPr lang="en-US" sz="1200" b="1" dirty="0">
                <a:solidFill>
                  <a:srgbClr val="404040"/>
                </a:solidFill>
                <a:latin typeface="Arial"/>
                <a:cs typeface="Arial"/>
              </a:rPr>
              <a:t>         </a:t>
            </a:r>
            <a:r>
              <a:rPr sz="1200" b="1" dirty="0">
                <a:solidFill>
                  <a:srgbClr val="404040"/>
                </a:solidFill>
                <a:latin typeface="Arial"/>
                <a:cs typeface="Arial"/>
              </a:rPr>
              <a:t>PRIOR TO</a:t>
            </a:r>
            <a:r>
              <a:rPr lang="en-US" sz="1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200" b="1" spc="-5" dirty="0">
                <a:solidFill>
                  <a:srgbClr val="404040"/>
                </a:solidFill>
                <a:latin typeface="Arial"/>
                <a:cs typeface="Arial"/>
              </a:rPr>
              <a:t>                    DEVICE </a:t>
            </a:r>
            <a:r>
              <a:rPr sz="1200" b="1" spc="-5" dirty="0">
                <a:solidFill>
                  <a:srgbClr val="404040"/>
                </a:solidFill>
                <a:latin typeface="Arial"/>
                <a:cs typeface="Arial"/>
              </a:rPr>
              <a:t>  </a:t>
            </a:r>
            <a:r>
              <a:rPr lang="en-US" sz="1200" b="1" spc="-5" dirty="0">
                <a:solidFill>
                  <a:srgbClr val="404040"/>
                </a:solidFill>
                <a:latin typeface="Arial"/>
                <a:cs typeface="Arial"/>
              </a:rPr>
              <a:t>      </a:t>
            </a:r>
            <a:r>
              <a:rPr sz="1200" b="1" dirty="0">
                <a:solidFill>
                  <a:srgbClr val="404040"/>
                </a:solidFill>
                <a:latin typeface="Arial"/>
                <a:cs typeface="Arial"/>
              </a:rPr>
              <a:t>INSTALL	</a:t>
            </a:r>
            <a:r>
              <a:rPr sz="1200" b="1" spc="-5" dirty="0">
                <a:solidFill>
                  <a:srgbClr val="404040"/>
                </a:solidFill>
                <a:latin typeface="Arial"/>
                <a:cs typeface="Arial"/>
              </a:rPr>
              <a:t>INSTALLED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10555" y="2288897"/>
            <a:ext cx="3371674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33375" algn="l"/>
                <a:tab pos="3250565" algn="l"/>
              </a:tabLst>
            </a:pPr>
            <a:r>
              <a:rPr sz="2200" b="1" u="sng" spc="-5" dirty="0">
                <a:solidFill>
                  <a:srgbClr val="40404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2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2017 </a:t>
            </a:r>
            <a:r>
              <a:rPr lang="en-US" sz="2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Engine Co. 3</a:t>
            </a:r>
            <a:r>
              <a:rPr sz="2200" b="1" u="sng" spc="-5" dirty="0">
                <a:solidFill>
                  <a:srgbClr val="40404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93875" y="47777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292981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93875" y="52867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AFAFC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93875" y="52867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0774" y="4617269"/>
            <a:ext cx="1565148" cy="1565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76288" y="3186683"/>
            <a:ext cx="1295400" cy="530860"/>
          </a:xfrm>
          <a:custGeom>
            <a:avLst/>
            <a:gdLst/>
            <a:ahLst/>
            <a:cxnLst/>
            <a:rect l="l" t="t" r="r" b="b"/>
            <a:pathLst>
              <a:path w="1295400" h="530860">
                <a:moveTo>
                  <a:pt x="780287" y="397763"/>
                </a:moveTo>
                <a:lnTo>
                  <a:pt x="515111" y="397763"/>
                </a:lnTo>
                <a:lnTo>
                  <a:pt x="647700" y="530351"/>
                </a:lnTo>
                <a:lnTo>
                  <a:pt x="780287" y="397763"/>
                </a:lnTo>
                <a:close/>
              </a:path>
              <a:path w="1295400" h="530860">
                <a:moveTo>
                  <a:pt x="713993" y="344550"/>
                </a:moveTo>
                <a:lnTo>
                  <a:pt x="581405" y="344550"/>
                </a:lnTo>
                <a:lnTo>
                  <a:pt x="581405" y="397763"/>
                </a:lnTo>
                <a:lnTo>
                  <a:pt x="713993" y="397763"/>
                </a:lnTo>
                <a:lnTo>
                  <a:pt x="713993" y="344550"/>
                </a:lnTo>
                <a:close/>
              </a:path>
              <a:path w="1295400" h="530860">
                <a:moveTo>
                  <a:pt x="1295400" y="0"/>
                </a:moveTo>
                <a:lnTo>
                  <a:pt x="0" y="0"/>
                </a:lnTo>
                <a:lnTo>
                  <a:pt x="0" y="344550"/>
                </a:lnTo>
                <a:lnTo>
                  <a:pt x="1295400" y="344550"/>
                </a:lnTo>
                <a:lnTo>
                  <a:pt x="1295400" y="0"/>
                </a:lnTo>
                <a:close/>
              </a:path>
            </a:pathLst>
          </a:custGeom>
          <a:solidFill>
            <a:srgbClr val="9C9C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76288" y="3186683"/>
            <a:ext cx="1295400" cy="530860"/>
          </a:xfrm>
          <a:custGeom>
            <a:avLst/>
            <a:gdLst/>
            <a:ahLst/>
            <a:cxnLst/>
            <a:rect l="l" t="t" r="r" b="b"/>
            <a:pathLst>
              <a:path w="1295400" h="530860">
                <a:moveTo>
                  <a:pt x="0" y="0"/>
                </a:moveTo>
                <a:lnTo>
                  <a:pt x="1295400" y="0"/>
                </a:lnTo>
                <a:lnTo>
                  <a:pt x="1295400" y="344550"/>
                </a:lnTo>
                <a:lnTo>
                  <a:pt x="713993" y="344550"/>
                </a:lnTo>
                <a:lnTo>
                  <a:pt x="713993" y="397763"/>
                </a:lnTo>
                <a:lnTo>
                  <a:pt x="780287" y="397763"/>
                </a:lnTo>
                <a:lnTo>
                  <a:pt x="647700" y="530351"/>
                </a:lnTo>
                <a:lnTo>
                  <a:pt x="515111" y="397763"/>
                </a:lnTo>
                <a:lnTo>
                  <a:pt x="581405" y="397763"/>
                </a:lnTo>
                <a:lnTo>
                  <a:pt x="581405" y="344550"/>
                </a:lnTo>
                <a:lnTo>
                  <a:pt x="0" y="34455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36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878701" y="3191001"/>
            <a:ext cx="1273810" cy="720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0504" marR="205104"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NO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Detectable  </a:t>
            </a:r>
            <a:r>
              <a:rPr sz="1000" spc="-10" dirty="0">
                <a:latin typeface="Arial"/>
                <a:cs typeface="Arial"/>
              </a:rPr>
              <a:t>Levels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tabLst>
                <a:tab pos="349250" algn="l"/>
                <a:tab pos="698500" algn="l"/>
                <a:tab pos="1048385" algn="l"/>
              </a:tabLst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.0	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.0	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.0	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.0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10128E-CD26-4E2F-86FB-885B784AF707}"/>
              </a:ext>
            </a:extLst>
          </p:cNvPr>
          <p:cNvSpPr txBox="1"/>
          <p:nvPr/>
        </p:nvSpPr>
        <p:spPr>
          <a:xfrm>
            <a:off x="557145" y="2099337"/>
            <a:ext cx="3860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Installed device on Engine 3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Tested by Independent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Supervised by Central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Ordered on all future Suppression vehicles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570AAB-E97C-9847-84D9-9C70321458A5}"/>
              </a:ext>
            </a:extLst>
          </p:cNvPr>
          <p:cNvSpPr txBox="1"/>
          <p:nvPr/>
        </p:nvSpPr>
        <p:spPr>
          <a:xfrm>
            <a:off x="2590800" y="5105400"/>
            <a:ext cx="601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FINAL TEST RESULTS: 0.0 %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AFAA47F-AA31-1440-BA2F-38ACAB203777}"/>
              </a:ext>
            </a:extLst>
          </p:cNvPr>
          <p:cNvSpPr/>
          <p:nvPr/>
        </p:nvSpPr>
        <p:spPr>
          <a:xfrm>
            <a:off x="7086600" y="580335"/>
            <a:ext cx="1565148" cy="1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46462-C73B-D843-A2E4-C7363235EF5D}"/>
              </a:ext>
            </a:extLst>
          </p:cNvPr>
          <p:cNvSpPr txBox="1"/>
          <p:nvPr/>
        </p:nvSpPr>
        <p:spPr>
          <a:xfrm>
            <a:off x="1702849" y="2286000"/>
            <a:ext cx="5738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 What is next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 for the SFFD Fleet?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2F64E1D-BE41-A748-80D6-33572A18D158}"/>
              </a:ext>
            </a:extLst>
          </p:cNvPr>
          <p:cNvSpPr/>
          <p:nvPr/>
        </p:nvSpPr>
        <p:spPr>
          <a:xfrm>
            <a:off x="0" y="6669023"/>
            <a:ext cx="684530" cy="189230"/>
          </a:xfrm>
          <a:custGeom>
            <a:avLst/>
            <a:gdLst/>
            <a:ahLst/>
            <a:cxnLst/>
            <a:rect l="l" t="t" r="r" b="b"/>
            <a:pathLst>
              <a:path w="684530" h="189229">
                <a:moveTo>
                  <a:pt x="0" y="188976"/>
                </a:moveTo>
                <a:lnTo>
                  <a:pt x="684276" y="188976"/>
                </a:lnTo>
                <a:lnTo>
                  <a:pt x="684276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2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811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315</Words>
  <Application>Microsoft Office PowerPoint</Application>
  <PresentationFormat>On-screen Show (4:3)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Tools and Equipment  Electric Ventilation Fans Cordless LED Lights</vt:lpstr>
      <vt:lpstr>Cordless Extrication Tools</vt:lpstr>
      <vt:lpstr>Thermal Imaging Cameras</vt:lpstr>
      <vt:lpstr>Solar Panels on SFFD Fleet Engines, Trucks, Squads, Ambulances, Buggies</vt:lpstr>
      <vt:lpstr>Renewable Diesel</vt:lpstr>
      <vt:lpstr>Vehicle Mounted Filtration System  FF Exhaust Protection Solution</vt:lpstr>
      <vt:lpstr>Opacity Smog Testing</vt:lpstr>
      <vt:lpstr>PowerPoint Presentation</vt:lpstr>
      <vt:lpstr>New SFFD Hose Tenders</vt:lpstr>
      <vt:lpstr>Hydrogen Powered Staff Vehicles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Conefrey, Maureen (FIR)</cp:lastModifiedBy>
  <cp:revision>88</cp:revision>
  <dcterms:created xsi:type="dcterms:W3CDTF">2019-06-03T15:03:07Z</dcterms:created>
  <dcterms:modified xsi:type="dcterms:W3CDTF">2019-06-13T15:00:36Z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2018-11-07T00:00:00Z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2019-06-03T00:00:00Z</vt:filetime>
  </property>
</Properties>
</file>