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10.jpg" ContentType="image/jpeg"/>
  <Override PartName="/ppt/media/image11.jpg" ContentType="image/jpeg"/>
  <Override PartName="/ppt/media/image16.jpg" ContentType="image/jpeg"/>
  <Override PartName="/ppt/media/image23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7" r:id="rId5"/>
    <p:sldId id="259" r:id="rId6"/>
    <p:sldId id="269" r:id="rId7"/>
    <p:sldId id="261" r:id="rId8"/>
    <p:sldId id="264" r:id="rId9"/>
    <p:sldId id="270" r:id="rId10"/>
    <p:sldId id="266" r:id="rId11"/>
    <p:sldId id="268" r:id="rId12"/>
    <p:sldId id="265" r:id="rId13"/>
    <p:sldId id="271" r:id="rId14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5814473-35A4-2C49-9943-707041049182}">
          <p14:sldIdLst>
            <p14:sldId id="256"/>
            <p14:sldId id="257"/>
            <p14:sldId id="258"/>
            <p14:sldId id="267"/>
            <p14:sldId id="259"/>
            <p14:sldId id="269"/>
            <p14:sldId id="261"/>
            <p14:sldId id="264"/>
            <p14:sldId id="270"/>
          </p14:sldIdLst>
        </p14:section>
        <p14:section name="Untitled Section" id="{25D24970-4E96-BC4E-A2C5-1B3227B46760}">
          <p14:sldIdLst>
            <p14:sldId id="266"/>
            <p14:sldId id="268"/>
            <p14:sldId id="265"/>
            <p14:sldId id="27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716"/>
    <p:restoredTop sz="94694"/>
  </p:normalViewPr>
  <p:slideViewPr>
    <p:cSldViewPr>
      <p:cViewPr varScale="1">
        <p:scale>
          <a:sx n="124" d="100"/>
          <a:sy n="124" d="100"/>
        </p:scale>
        <p:origin x="822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6/13/2019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6/13/2019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6/13/2019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6/13/2019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3999" cy="68579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6/13/2019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3999" cy="685799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40791" y="411937"/>
            <a:ext cx="7862417" cy="1205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97814" y="1685289"/>
            <a:ext cx="7948371" cy="36849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6/13/2019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1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57400" y="4627798"/>
            <a:ext cx="67843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San Francisco Fire</a:t>
            </a:r>
            <a:r>
              <a:rPr sz="3600" b="1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Department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57400" y="5201838"/>
            <a:ext cx="5715000" cy="7643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400" b="1" spc="-5" dirty="0">
                <a:solidFill>
                  <a:srgbClr val="FFFFFF"/>
                </a:solidFill>
                <a:latin typeface="Arial"/>
                <a:cs typeface="Arial"/>
              </a:rPr>
              <a:t>Division of Support Services: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400" b="1" spc="-5" dirty="0">
                <a:solidFill>
                  <a:srgbClr val="FFFFFF"/>
                </a:solidFill>
                <a:latin typeface="Arial"/>
                <a:cs typeface="Arial"/>
              </a:rPr>
              <a:t>Accomplishments and Future Projects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48640" y="781812"/>
            <a:ext cx="6250686" cy="37543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93062" y="763522"/>
            <a:ext cx="6117337" cy="3754373"/>
          </a:xfrm>
          <a:custGeom>
            <a:avLst/>
            <a:gdLst/>
            <a:ahLst/>
            <a:cxnLst/>
            <a:rect l="l" t="t" r="r" b="b"/>
            <a:pathLst>
              <a:path w="5309870" h="3176270">
                <a:moveTo>
                  <a:pt x="0" y="3176016"/>
                </a:moveTo>
                <a:lnTo>
                  <a:pt x="5309616" y="3176016"/>
                </a:lnTo>
                <a:lnTo>
                  <a:pt x="5309616" y="0"/>
                </a:lnTo>
                <a:lnTo>
                  <a:pt x="0" y="0"/>
                </a:lnTo>
                <a:lnTo>
                  <a:pt x="0" y="3176016"/>
                </a:lnTo>
                <a:close/>
              </a:path>
            </a:pathLst>
          </a:custGeom>
          <a:ln w="445008">
            <a:solidFill>
              <a:srgbClr val="2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4841906"/>
            <a:ext cx="1870329" cy="17799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6669023"/>
            <a:ext cx="685800" cy="188977"/>
          </a:xfrm>
          <a:custGeom>
            <a:avLst/>
            <a:gdLst/>
            <a:ahLst/>
            <a:cxnLst/>
            <a:rect l="l" t="t" r="r" b="b"/>
            <a:pathLst>
              <a:path w="684530" h="189229">
                <a:moveTo>
                  <a:pt x="0" y="188976"/>
                </a:moveTo>
                <a:lnTo>
                  <a:pt x="684276" y="188976"/>
                </a:lnTo>
                <a:lnTo>
                  <a:pt x="684276" y="0"/>
                </a:lnTo>
                <a:lnTo>
                  <a:pt x="0" y="0"/>
                </a:lnTo>
                <a:lnTo>
                  <a:pt x="0" y="188976"/>
                </a:lnTo>
                <a:close/>
              </a:path>
            </a:pathLst>
          </a:custGeom>
          <a:solidFill>
            <a:srgbClr val="2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524F3EF-4E1F-AD46-8DE1-E9D3AB4408B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1" y="676774"/>
            <a:ext cx="5732526" cy="386427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66800" y="605939"/>
            <a:ext cx="6706869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b="1" u="sng" dirty="0">
                <a:latin typeface="Arial"/>
                <a:cs typeface="Arial"/>
              </a:rPr>
              <a:t>New SFFD Hose Tenders</a:t>
            </a:r>
            <a:endParaRPr b="1" u="sng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6669023"/>
            <a:ext cx="684530" cy="189230"/>
          </a:xfrm>
          <a:custGeom>
            <a:avLst/>
            <a:gdLst/>
            <a:ahLst/>
            <a:cxnLst/>
            <a:rect l="l" t="t" r="r" b="b"/>
            <a:pathLst>
              <a:path w="684530" h="189229">
                <a:moveTo>
                  <a:pt x="0" y="188976"/>
                </a:moveTo>
                <a:lnTo>
                  <a:pt x="684276" y="188976"/>
                </a:lnTo>
                <a:lnTo>
                  <a:pt x="684276" y="0"/>
                </a:lnTo>
                <a:lnTo>
                  <a:pt x="0" y="0"/>
                </a:lnTo>
                <a:lnTo>
                  <a:pt x="0" y="188976"/>
                </a:lnTo>
                <a:close/>
              </a:path>
            </a:pathLst>
          </a:custGeom>
          <a:solidFill>
            <a:srgbClr val="2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-26817" y="5162242"/>
            <a:ext cx="1565148" cy="15651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02A8BDB-5BC1-4D8B-8C0C-695AED08FE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5400000">
            <a:off x="4441198" y="2264402"/>
            <a:ext cx="4895010" cy="341420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25C57AF-3533-1C40-B3B1-F93A8EA0DB6E}"/>
              </a:ext>
            </a:extLst>
          </p:cNvPr>
          <p:cNvSpPr txBox="1"/>
          <p:nvPr/>
        </p:nvSpPr>
        <p:spPr>
          <a:xfrm>
            <a:off x="1135730" y="1525362"/>
            <a:ext cx="343627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</a:rPr>
              <a:t>Ability to Pump and Draft    from any water source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>
                    <a:lumMod val="95000"/>
                  </a:schemeClr>
                </a:solidFill>
              </a:rPr>
              <a:t>Carries 6,000 ft of 5” fire hose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>
                    <a:lumMod val="95000"/>
                  </a:schemeClr>
                </a:solidFill>
              </a:rPr>
              <a:t>Can extend current AWSS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>
                    <a:lumMod val="95000"/>
                  </a:schemeClr>
                </a:solidFill>
              </a:rPr>
              <a:t>Four wheel drive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>
                    <a:lumMod val="95000"/>
                  </a:schemeClr>
                </a:solidFill>
              </a:rPr>
              <a:t>Portable onboard submersible water pump</a:t>
            </a:r>
          </a:p>
          <a:p>
            <a:endParaRPr lang="en-US" b="1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0D781B1-7DCA-8540-B1BE-CD01199D2C5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331" y="3833686"/>
            <a:ext cx="3567067" cy="2585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697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66242A-919A-445A-9030-429705C1C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485828"/>
            <a:ext cx="7696200" cy="615553"/>
          </a:xfrm>
        </p:spPr>
        <p:txBody>
          <a:bodyPr/>
          <a:lstStyle/>
          <a:p>
            <a:r>
              <a:rPr lang="en-US" sz="4000" u="sng" dirty="0"/>
              <a:t>Hydrogen Powered Staff Vehicles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67521F-C436-4A6C-BDC3-69E31F0D7E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17905" y="1371600"/>
            <a:ext cx="6248400" cy="1107996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>
                    <a:lumMod val="95000"/>
                  </a:schemeClr>
                </a:solidFill>
              </a:rPr>
              <a:t>SFFD Pilot Program with Toyota or Hyundai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>
                    <a:lumMod val="95000"/>
                  </a:schemeClr>
                </a:solidFill>
              </a:rPr>
              <a:t>Three SF fueling stations planned for Oct. 2019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>
                    <a:lumMod val="95000"/>
                  </a:schemeClr>
                </a:solidFill>
              </a:rPr>
              <a:t>Tested by U.S. Army (Chevy truck)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A814035-0A14-9F4A-9C3C-9AA2F0FEB3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2590800"/>
            <a:ext cx="6598210" cy="3665439"/>
          </a:xfrm>
          <a:prstGeom prst="rect">
            <a:avLst/>
          </a:prstGeom>
        </p:spPr>
      </p:pic>
      <p:sp>
        <p:nvSpPr>
          <p:cNvPr id="5" name="object 3">
            <a:extLst>
              <a:ext uri="{FF2B5EF4-FFF2-40B4-BE49-F238E27FC236}">
                <a16:creationId xmlns:a16="http://schemas.microsoft.com/office/drawing/2014/main" id="{ACC16E72-96C9-1D4D-89EF-F9F98AB2889C}"/>
              </a:ext>
            </a:extLst>
          </p:cNvPr>
          <p:cNvSpPr/>
          <p:nvPr/>
        </p:nvSpPr>
        <p:spPr>
          <a:xfrm>
            <a:off x="0" y="6669023"/>
            <a:ext cx="684530" cy="189230"/>
          </a:xfrm>
          <a:custGeom>
            <a:avLst/>
            <a:gdLst/>
            <a:ahLst/>
            <a:cxnLst/>
            <a:rect l="l" t="t" r="r" b="b"/>
            <a:pathLst>
              <a:path w="684530" h="189229">
                <a:moveTo>
                  <a:pt x="0" y="188976"/>
                </a:moveTo>
                <a:lnTo>
                  <a:pt x="684276" y="188976"/>
                </a:lnTo>
                <a:lnTo>
                  <a:pt x="684276" y="0"/>
                </a:lnTo>
                <a:lnTo>
                  <a:pt x="0" y="0"/>
                </a:lnTo>
                <a:lnTo>
                  <a:pt x="0" y="188976"/>
                </a:lnTo>
                <a:close/>
              </a:path>
            </a:pathLst>
          </a:custGeom>
          <a:solidFill>
            <a:srgbClr val="2F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615628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669023"/>
            <a:ext cx="684530" cy="189230"/>
          </a:xfrm>
          <a:custGeom>
            <a:avLst/>
            <a:gdLst/>
            <a:ahLst/>
            <a:cxnLst/>
            <a:rect l="l" t="t" r="r" b="b"/>
            <a:pathLst>
              <a:path w="684530" h="189229">
                <a:moveTo>
                  <a:pt x="0" y="188976"/>
                </a:moveTo>
                <a:lnTo>
                  <a:pt x="684276" y="188976"/>
                </a:lnTo>
                <a:lnTo>
                  <a:pt x="684276" y="0"/>
                </a:lnTo>
                <a:lnTo>
                  <a:pt x="0" y="0"/>
                </a:lnTo>
                <a:lnTo>
                  <a:pt x="0" y="188976"/>
                </a:lnTo>
                <a:close/>
              </a:path>
            </a:pathLst>
          </a:custGeom>
          <a:solidFill>
            <a:srgbClr val="2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20473" y="4926415"/>
            <a:ext cx="1565148" cy="15651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95DD6C1-5484-1F4E-AFF9-3794C1D7DF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432" y="2365443"/>
            <a:ext cx="1844821" cy="244388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63F28F7-E282-494A-ABB5-0B044480A8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6036" y="4181482"/>
            <a:ext cx="2672532" cy="21858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C3A409D-0AAA-E743-91FD-4507EF5EE4C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2362200"/>
            <a:ext cx="3134689" cy="396781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49BCA41-8A1C-E943-9B08-88B648FFB816}"/>
              </a:ext>
            </a:extLst>
          </p:cNvPr>
          <p:cNvSpPr txBox="1"/>
          <p:nvPr/>
        </p:nvSpPr>
        <p:spPr>
          <a:xfrm>
            <a:off x="992566" y="648430"/>
            <a:ext cx="7158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u="sng" dirty="0">
                <a:solidFill>
                  <a:schemeClr val="bg1">
                    <a:lumMod val="95000"/>
                  </a:schemeClr>
                </a:solidFill>
              </a:rPr>
              <a:t>IDLE MITIGATION for the SFFD Fleet</a:t>
            </a:r>
          </a:p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</a:rPr>
              <a:t>To be installed on Engines, Trucks, Ambulances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ED9A63-2BF4-4C41-B335-61CED18E9842}"/>
              </a:ext>
            </a:extLst>
          </p:cNvPr>
          <p:cNvSpPr txBox="1"/>
          <p:nvPr/>
        </p:nvSpPr>
        <p:spPr>
          <a:xfrm>
            <a:off x="5949514" y="2288518"/>
            <a:ext cx="2743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Reduce Fuel Costs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Lower Vehicle Maintenance Costs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Protects SFFD, Public, and the Environment</a:t>
            </a:r>
          </a:p>
          <a:p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     from carcinogens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>
            <a:extLst>
              <a:ext uri="{FF2B5EF4-FFF2-40B4-BE49-F238E27FC236}">
                <a16:creationId xmlns:a16="http://schemas.microsoft.com/office/drawing/2014/main" id="{2AFAA47F-AA31-1440-BA2F-38ACAB203777}"/>
              </a:ext>
            </a:extLst>
          </p:cNvPr>
          <p:cNvSpPr/>
          <p:nvPr/>
        </p:nvSpPr>
        <p:spPr>
          <a:xfrm>
            <a:off x="7467600" y="151706"/>
            <a:ext cx="1565148" cy="15651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146462-C73B-D843-A2E4-C7363235EF5D}"/>
              </a:ext>
            </a:extLst>
          </p:cNvPr>
          <p:cNvSpPr txBox="1"/>
          <p:nvPr/>
        </p:nvSpPr>
        <p:spPr>
          <a:xfrm>
            <a:off x="692098" y="609600"/>
            <a:ext cx="662745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</a:rPr>
              <a:t>Special thanks to BOE!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59A302-DB24-EA4E-9B03-87B6437A8C7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56" y="1824573"/>
            <a:ext cx="8234488" cy="4601626"/>
          </a:xfrm>
          <a:prstGeom prst="rect">
            <a:avLst/>
          </a:prstGeom>
        </p:spPr>
      </p:pic>
      <p:sp>
        <p:nvSpPr>
          <p:cNvPr id="8" name="object 3">
            <a:extLst>
              <a:ext uri="{FF2B5EF4-FFF2-40B4-BE49-F238E27FC236}">
                <a16:creationId xmlns:a16="http://schemas.microsoft.com/office/drawing/2014/main" id="{9257DDA2-9368-FC41-A2B4-6494F1154AB6}"/>
              </a:ext>
            </a:extLst>
          </p:cNvPr>
          <p:cNvSpPr/>
          <p:nvPr/>
        </p:nvSpPr>
        <p:spPr>
          <a:xfrm>
            <a:off x="0" y="6669023"/>
            <a:ext cx="684530" cy="189230"/>
          </a:xfrm>
          <a:custGeom>
            <a:avLst/>
            <a:gdLst/>
            <a:ahLst/>
            <a:cxnLst/>
            <a:rect l="l" t="t" r="r" b="b"/>
            <a:pathLst>
              <a:path w="684530" h="189229">
                <a:moveTo>
                  <a:pt x="0" y="188976"/>
                </a:moveTo>
                <a:lnTo>
                  <a:pt x="684276" y="188976"/>
                </a:lnTo>
                <a:lnTo>
                  <a:pt x="684276" y="0"/>
                </a:lnTo>
                <a:lnTo>
                  <a:pt x="0" y="0"/>
                </a:lnTo>
                <a:lnTo>
                  <a:pt x="0" y="188976"/>
                </a:lnTo>
                <a:close/>
              </a:path>
            </a:pathLst>
          </a:custGeom>
          <a:solidFill>
            <a:srgbClr val="2F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123061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04216" y="524014"/>
            <a:ext cx="7955254" cy="15523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en-US" u="sng" dirty="0"/>
              <a:t>Tools and Equipment </a:t>
            </a:r>
            <a:br>
              <a:rPr lang="en-US" dirty="0"/>
            </a:br>
            <a:r>
              <a:rPr lang="en-US" sz="2800" dirty="0"/>
              <a:t>Electric Ventilation Fans</a:t>
            </a:r>
            <a:br>
              <a:rPr lang="en-US" sz="2800" dirty="0"/>
            </a:br>
            <a:r>
              <a:rPr lang="en-US" sz="2800" dirty="0"/>
              <a:t>Cordless LED Lights</a:t>
            </a:r>
            <a:endParaRPr sz="2800" dirty="0"/>
          </a:p>
        </p:txBody>
      </p:sp>
      <p:sp>
        <p:nvSpPr>
          <p:cNvPr id="3" name="object 3"/>
          <p:cNvSpPr/>
          <p:nvPr/>
        </p:nvSpPr>
        <p:spPr>
          <a:xfrm>
            <a:off x="0" y="6669023"/>
            <a:ext cx="684530" cy="189230"/>
          </a:xfrm>
          <a:custGeom>
            <a:avLst/>
            <a:gdLst/>
            <a:ahLst/>
            <a:cxnLst/>
            <a:rect l="l" t="t" r="r" b="b"/>
            <a:pathLst>
              <a:path w="684530" h="189229">
                <a:moveTo>
                  <a:pt x="0" y="188976"/>
                </a:moveTo>
                <a:lnTo>
                  <a:pt x="684276" y="188976"/>
                </a:lnTo>
                <a:lnTo>
                  <a:pt x="684276" y="0"/>
                </a:lnTo>
                <a:lnTo>
                  <a:pt x="0" y="0"/>
                </a:lnTo>
                <a:lnTo>
                  <a:pt x="0" y="188976"/>
                </a:lnTo>
                <a:close/>
              </a:path>
            </a:pathLst>
          </a:custGeom>
          <a:solidFill>
            <a:srgbClr val="2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18289" y="4844991"/>
            <a:ext cx="1548384" cy="15651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2D1687-813E-4EAA-91AF-C963CB26F489}"/>
              </a:ext>
            </a:extLst>
          </p:cNvPr>
          <p:cNvSpPr txBox="1"/>
          <p:nvPr/>
        </p:nvSpPr>
        <p:spPr>
          <a:xfrm>
            <a:off x="504216" y="2168015"/>
            <a:ext cx="421835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Reduced reliance on fossil fuels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Less firefighter exposure to carcinogens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Simplifies usage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Noise reduction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No trip hazard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Lighter weight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Brighter, more </a:t>
            </a:r>
          </a:p>
          <a:p>
            <a:r>
              <a:rPr lang="en-US" dirty="0">
                <a:solidFill>
                  <a:schemeClr val="bg1"/>
                </a:solidFill>
              </a:rPr>
              <a:t>     efficient LED </a:t>
            </a:r>
          </a:p>
          <a:p>
            <a:r>
              <a:rPr lang="en-US" dirty="0">
                <a:solidFill>
                  <a:schemeClr val="bg1"/>
                </a:solidFill>
              </a:rPr>
              <a:t>     lighting 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D8F7212-32DC-4D5E-B87A-1DBCBC56571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803" t="28357" r="3380" b="13934"/>
          <a:stretch/>
        </p:blipFill>
        <p:spPr>
          <a:xfrm>
            <a:off x="4876800" y="2894291"/>
            <a:ext cx="3582670" cy="33303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808DA56-E64A-4197-814D-7C95D6D117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4777" y="3225138"/>
            <a:ext cx="2247791" cy="299945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72895" y="454518"/>
            <a:ext cx="6598209" cy="692882"/>
          </a:xfrm>
          <a:prstGeom prst="rect">
            <a:avLst/>
          </a:prstGeom>
        </p:spPr>
        <p:txBody>
          <a:bodyPr vert="horz" wrap="square" lIns="0" tIns="176530" rIns="0" bIns="0" rtlCol="0">
            <a:spAutoFit/>
          </a:bodyPr>
          <a:lstStyle/>
          <a:p>
            <a:pPr marL="372110" marR="5080" indent="-360045">
              <a:lnSpc>
                <a:spcPct val="75700"/>
              </a:lnSpc>
              <a:spcBef>
                <a:spcPts val="1390"/>
              </a:spcBef>
            </a:pPr>
            <a:r>
              <a:rPr lang="en-US" u="sng" dirty="0">
                <a:solidFill>
                  <a:prstClr val="white"/>
                </a:solidFill>
              </a:rPr>
              <a:t>Cordless Extrication Tools</a:t>
            </a:r>
            <a:endParaRPr u="sng" spc="-5" dirty="0"/>
          </a:p>
        </p:txBody>
      </p:sp>
      <p:sp>
        <p:nvSpPr>
          <p:cNvPr id="3" name="object 3"/>
          <p:cNvSpPr/>
          <p:nvPr/>
        </p:nvSpPr>
        <p:spPr>
          <a:xfrm>
            <a:off x="0" y="6669023"/>
            <a:ext cx="684530" cy="189230"/>
          </a:xfrm>
          <a:custGeom>
            <a:avLst/>
            <a:gdLst/>
            <a:ahLst/>
            <a:cxnLst/>
            <a:rect l="l" t="t" r="r" b="b"/>
            <a:pathLst>
              <a:path w="684530" h="189229">
                <a:moveTo>
                  <a:pt x="0" y="188976"/>
                </a:moveTo>
                <a:lnTo>
                  <a:pt x="684276" y="188976"/>
                </a:lnTo>
                <a:lnTo>
                  <a:pt x="684276" y="0"/>
                </a:lnTo>
                <a:lnTo>
                  <a:pt x="0" y="0"/>
                </a:lnTo>
                <a:lnTo>
                  <a:pt x="0" y="188976"/>
                </a:lnTo>
                <a:close/>
              </a:path>
            </a:pathLst>
          </a:custGeom>
          <a:solidFill>
            <a:srgbClr val="2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43000" y="4932452"/>
            <a:ext cx="1548384" cy="15651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079588E-65F1-44E9-9301-AA0A7F6BB2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978" y="1333246"/>
            <a:ext cx="2519839" cy="358476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5130C12-A240-4663-B724-6B7F4B8962B2}"/>
              </a:ext>
            </a:extLst>
          </p:cNvPr>
          <p:cNvSpPr txBox="1"/>
          <p:nvPr/>
        </p:nvSpPr>
        <p:spPr>
          <a:xfrm>
            <a:off x="3380380" y="1144192"/>
            <a:ext cx="51455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Battery powered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No cumbersome hydraulic hoses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Rapid deployment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Quiet-no gasoline generator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Reduced FF exposure to carcinogens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Grant funded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F5B6998-B01B-CB44-A3D0-1E26AD43B3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2487" y="3125630"/>
            <a:ext cx="5150408" cy="331073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8065" y="609600"/>
            <a:ext cx="7087870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b="1" u="sng" dirty="0">
                <a:latin typeface="Arial"/>
                <a:cs typeface="Arial"/>
              </a:rPr>
              <a:t>Thermal Imaging Cameras</a:t>
            </a:r>
            <a:endParaRPr b="1" u="sng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6669023"/>
            <a:ext cx="684530" cy="189230"/>
          </a:xfrm>
          <a:custGeom>
            <a:avLst/>
            <a:gdLst/>
            <a:ahLst/>
            <a:cxnLst/>
            <a:rect l="l" t="t" r="r" b="b"/>
            <a:pathLst>
              <a:path w="684530" h="189229">
                <a:moveTo>
                  <a:pt x="0" y="188976"/>
                </a:moveTo>
                <a:lnTo>
                  <a:pt x="684276" y="188976"/>
                </a:lnTo>
                <a:lnTo>
                  <a:pt x="684276" y="0"/>
                </a:lnTo>
                <a:lnTo>
                  <a:pt x="0" y="0"/>
                </a:lnTo>
                <a:lnTo>
                  <a:pt x="0" y="188976"/>
                </a:lnTo>
                <a:close/>
              </a:path>
            </a:pathLst>
          </a:custGeom>
          <a:solidFill>
            <a:srgbClr val="2F000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84530" y="4930239"/>
            <a:ext cx="1565148" cy="15651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1B23262-0212-4940-820B-25C6542BF1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1562100"/>
            <a:ext cx="2523712" cy="4800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959F405-8111-BB4E-BC78-B31DD6A8FA1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1574800"/>
            <a:ext cx="3429000" cy="48006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1925196-48D9-B94D-B62B-724AE9C08B5C}"/>
              </a:ext>
            </a:extLst>
          </p:cNvPr>
          <p:cNvSpPr txBox="1"/>
          <p:nvPr/>
        </p:nvSpPr>
        <p:spPr>
          <a:xfrm>
            <a:off x="496035" y="1562100"/>
            <a:ext cx="219472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>
                    <a:lumMod val="95000"/>
                  </a:schemeClr>
                </a:solidFill>
              </a:rPr>
              <a:t>Vehicle mounted for rapid deployment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>
                    <a:lumMod val="95000"/>
                  </a:schemeClr>
                </a:solidFill>
              </a:rPr>
              <a:t>Installing on all SFFD Suppression Vehicles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>
                    <a:lumMod val="95000"/>
                  </a:schemeClr>
                </a:solidFill>
              </a:rPr>
              <a:t>Increased amount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>
                    <a:lumMod val="95000"/>
                  </a:schemeClr>
                </a:solidFill>
              </a:rPr>
              <a:t>Grant funded</a:t>
            </a:r>
          </a:p>
        </p:txBody>
      </p:sp>
    </p:spTree>
    <p:extLst>
      <p:ext uri="{BB962C8B-B14F-4D97-AF65-F5344CB8AC3E}">
        <p14:creationId xmlns:p14="http://schemas.microsoft.com/office/powerpoint/2010/main" val="28592170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62742" y="531107"/>
            <a:ext cx="6554471" cy="998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en-US" sz="4000" u="sng" dirty="0"/>
              <a:t>Solar Panels on SFFD Fleet</a:t>
            </a:r>
            <a:br>
              <a:rPr lang="en-US" sz="4000" dirty="0"/>
            </a:br>
            <a:r>
              <a:rPr lang="en-US" sz="2400" dirty="0"/>
              <a:t>Engines, Trucks, Squads, Ambulances, Buggies</a:t>
            </a:r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0" y="6669023"/>
            <a:ext cx="684530" cy="189230"/>
          </a:xfrm>
          <a:custGeom>
            <a:avLst/>
            <a:gdLst/>
            <a:ahLst/>
            <a:cxnLst/>
            <a:rect l="l" t="t" r="r" b="b"/>
            <a:pathLst>
              <a:path w="684530" h="189229">
                <a:moveTo>
                  <a:pt x="0" y="188976"/>
                </a:moveTo>
                <a:lnTo>
                  <a:pt x="684276" y="188976"/>
                </a:lnTo>
                <a:lnTo>
                  <a:pt x="684276" y="0"/>
                </a:lnTo>
                <a:lnTo>
                  <a:pt x="0" y="0"/>
                </a:lnTo>
                <a:lnTo>
                  <a:pt x="0" y="188976"/>
                </a:lnTo>
                <a:close/>
              </a:path>
            </a:pathLst>
          </a:custGeom>
          <a:solidFill>
            <a:srgbClr val="2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117213" y="666369"/>
            <a:ext cx="1565148" cy="15651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845311" y="3410839"/>
            <a:ext cx="263842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15900" algn="r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200" dirty="0">
              <a:latin typeface="Arial"/>
              <a:cs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AF3224D-53CE-4BA8-9714-A9C65F1DEF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3854" y="2718564"/>
            <a:ext cx="2286000" cy="304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780E514-C733-4553-A9C7-8E8230121E2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1381"/>
          <a:stretch/>
        </p:blipFill>
        <p:spPr>
          <a:xfrm>
            <a:off x="472663" y="2718564"/>
            <a:ext cx="2907713" cy="304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8D61185-2A3D-4C5F-8CB2-88F10820D3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5715" y="2718564"/>
            <a:ext cx="2706247" cy="360832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988954B-9800-A54E-AB08-D66B931B90BF}"/>
              </a:ext>
            </a:extLst>
          </p:cNvPr>
          <p:cNvSpPr txBox="1"/>
          <p:nvPr/>
        </p:nvSpPr>
        <p:spPr>
          <a:xfrm>
            <a:off x="684530" y="1662345"/>
            <a:ext cx="39876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Increased vehicle battery life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Less maintenance required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Decreased battery replacement costs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66242A-919A-445A-9030-429705C1C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580335"/>
            <a:ext cx="4724400" cy="677108"/>
          </a:xfrm>
        </p:spPr>
        <p:txBody>
          <a:bodyPr/>
          <a:lstStyle/>
          <a:p>
            <a:pPr algn="ctr"/>
            <a:r>
              <a:rPr lang="en-US" b="1" u="sng" dirty="0"/>
              <a:t>Renewable Diesel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67521F-C436-4A6C-BDC3-69E31F0D7E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449203"/>
            <a:ext cx="6096000" cy="153888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>
                    <a:lumMod val="95000"/>
                  </a:schemeClr>
                </a:solidFill>
              </a:rPr>
              <a:t>SFFD began using RD in 2015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>
                    <a:lumMod val="95000"/>
                  </a:schemeClr>
                </a:solidFill>
              </a:rPr>
              <a:t>First City agency to use Renewable Diesel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>
                    <a:lumMod val="95000"/>
                  </a:schemeClr>
                </a:solidFill>
              </a:rPr>
              <a:t>Used in Ambulances, Engines, Trucks, Squads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>
                    <a:lumMod val="95000"/>
                  </a:schemeClr>
                </a:solidFill>
              </a:rPr>
              <a:t>No Impact to Vehicle Warranties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>
                    <a:lumMod val="95000"/>
                  </a:schemeClr>
                </a:solidFill>
              </a:rPr>
              <a:t>Approved for Fireboat in 2018</a:t>
            </a: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2AFAA47F-AA31-1440-BA2F-38ACAB203777}"/>
              </a:ext>
            </a:extLst>
          </p:cNvPr>
          <p:cNvSpPr/>
          <p:nvPr/>
        </p:nvSpPr>
        <p:spPr>
          <a:xfrm>
            <a:off x="7086600" y="580335"/>
            <a:ext cx="1565148" cy="15651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F5896CC-8F97-094F-BB62-334D041046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22" y="3226107"/>
            <a:ext cx="8140955" cy="3178749"/>
          </a:xfrm>
          <a:prstGeom prst="rect">
            <a:avLst/>
          </a:prstGeom>
        </p:spPr>
      </p:pic>
      <p:sp>
        <p:nvSpPr>
          <p:cNvPr id="6" name="object 3">
            <a:extLst>
              <a:ext uri="{FF2B5EF4-FFF2-40B4-BE49-F238E27FC236}">
                <a16:creationId xmlns:a16="http://schemas.microsoft.com/office/drawing/2014/main" id="{4DC72B07-87E2-0A43-B1CF-0DC49F7FAF05}"/>
              </a:ext>
            </a:extLst>
          </p:cNvPr>
          <p:cNvSpPr/>
          <p:nvPr/>
        </p:nvSpPr>
        <p:spPr>
          <a:xfrm>
            <a:off x="0" y="6669023"/>
            <a:ext cx="684530" cy="189230"/>
          </a:xfrm>
          <a:custGeom>
            <a:avLst/>
            <a:gdLst/>
            <a:ahLst/>
            <a:cxnLst/>
            <a:rect l="l" t="t" r="r" b="b"/>
            <a:pathLst>
              <a:path w="684530" h="189229">
                <a:moveTo>
                  <a:pt x="0" y="188976"/>
                </a:moveTo>
                <a:lnTo>
                  <a:pt x="684276" y="188976"/>
                </a:lnTo>
                <a:lnTo>
                  <a:pt x="684276" y="0"/>
                </a:lnTo>
                <a:lnTo>
                  <a:pt x="0" y="0"/>
                </a:lnTo>
                <a:lnTo>
                  <a:pt x="0" y="188976"/>
                </a:lnTo>
                <a:close/>
              </a:path>
            </a:pathLst>
          </a:custGeom>
          <a:solidFill>
            <a:srgbClr val="2F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758525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3067" y="508457"/>
            <a:ext cx="7895590" cy="1028936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5080" algn="ctr">
              <a:lnSpc>
                <a:spcPts val="4000"/>
              </a:lnSpc>
              <a:spcBef>
                <a:spcPts val="295"/>
              </a:spcBef>
            </a:pPr>
            <a:r>
              <a:rPr lang="en-US" sz="3400" b="1" u="sng" spc="-5" dirty="0">
                <a:latin typeface="Arial"/>
                <a:cs typeface="Arial"/>
              </a:rPr>
              <a:t>Vehicle </a:t>
            </a:r>
            <a:r>
              <a:rPr lang="en-US" sz="3400" b="1" u="sng" spc="-5" dirty="0"/>
              <a:t>Mo</a:t>
            </a:r>
            <a:r>
              <a:rPr lang="en-US" sz="3400" b="1" u="sng" spc="-5" dirty="0">
                <a:latin typeface="Arial"/>
                <a:cs typeface="Arial"/>
              </a:rPr>
              <a:t>unted </a:t>
            </a:r>
            <a:r>
              <a:rPr lang="en-US" sz="3400" b="1" u="sng" spc="-5" dirty="0"/>
              <a:t>F</a:t>
            </a:r>
            <a:r>
              <a:rPr lang="en-US" sz="3400" b="1" u="sng" spc="-5" dirty="0">
                <a:latin typeface="Arial"/>
                <a:cs typeface="Arial"/>
              </a:rPr>
              <a:t>iltration </a:t>
            </a:r>
            <a:r>
              <a:rPr lang="en-US" sz="3400" b="1" u="sng" spc="-5" dirty="0"/>
              <a:t>S</a:t>
            </a:r>
            <a:r>
              <a:rPr lang="en-US" sz="3400" b="1" u="sng" spc="-5" dirty="0">
                <a:latin typeface="Arial"/>
                <a:cs typeface="Arial"/>
              </a:rPr>
              <a:t>ystem </a:t>
            </a:r>
            <a:br>
              <a:rPr lang="en-US" sz="3400" b="1" spc="-5" dirty="0">
                <a:latin typeface="Arial"/>
                <a:cs typeface="Arial"/>
              </a:rPr>
            </a:br>
            <a:r>
              <a:rPr lang="en-US" sz="3200" spc="-5" dirty="0">
                <a:latin typeface="Arial"/>
                <a:cs typeface="Arial"/>
              </a:rPr>
              <a:t>FF </a:t>
            </a:r>
            <a:r>
              <a:rPr sz="3200" spc="-5" dirty="0">
                <a:latin typeface="Arial"/>
                <a:cs typeface="Arial"/>
              </a:rPr>
              <a:t>Exhaust Protection </a:t>
            </a:r>
            <a:r>
              <a:rPr sz="3200" dirty="0">
                <a:latin typeface="Arial"/>
                <a:cs typeface="Arial"/>
              </a:rPr>
              <a:t>Soluti</a:t>
            </a:r>
            <a:r>
              <a:rPr lang="en-US" sz="3200" dirty="0"/>
              <a:t>on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6669023"/>
            <a:ext cx="684530" cy="189230"/>
          </a:xfrm>
          <a:custGeom>
            <a:avLst/>
            <a:gdLst/>
            <a:ahLst/>
            <a:cxnLst/>
            <a:rect l="l" t="t" r="r" b="b"/>
            <a:pathLst>
              <a:path w="684530" h="189229">
                <a:moveTo>
                  <a:pt x="0" y="188976"/>
                </a:moveTo>
                <a:lnTo>
                  <a:pt x="684276" y="188976"/>
                </a:lnTo>
                <a:lnTo>
                  <a:pt x="684276" y="0"/>
                </a:lnTo>
                <a:lnTo>
                  <a:pt x="0" y="0"/>
                </a:lnTo>
                <a:lnTo>
                  <a:pt x="0" y="188976"/>
                </a:lnTo>
                <a:close/>
              </a:path>
            </a:pathLst>
          </a:custGeom>
          <a:solidFill>
            <a:srgbClr val="2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731341" y="1867652"/>
            <a:ext cx="3828287" cy="2785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10768" y="3543249"/>
            <a:ext cx="3828287" cy="27859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84372" y="1867653"/>
            <a:ext cx="3759028" cy="278599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84530" y="4764101"/>
            <a:ext cx="1548384" cy="156514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029813-19D3-4456-B108-708346ACF526}"/>
              </a:ext>
            </a:extLst>
          </p:cNvPr>
          <p:cNvSpPr txBox="1"/>
          <p:nvPr/>
        </p:nvSpPr>
        <p:spPr>
          <a:xfrm>
            <a:off x="2514600" y="4946509"/>
            <a:ext cx="5410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Automatic- “Always On”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Fulltime protection for firefighters and the public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On Scene protection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OSHA, NIOSH, NFPA compliant</a:t>
            </a:r>
            <a:r>
              <a:rPr lang="en-US" dirty="0"/>
              <a:t>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70075" y="778863"/>
            <a:ext cx="5868925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1" u="sng" dirty="0">
                <a:latin typeface="Arial"/>
                <a:cs typeface="Arial"/>
              </a:rPr>
              <a:t>Opacity</a:t>
            </a:r>
            <a:r>
              <a:rPr lang="en-US" b="1" u="sng" dirty="0">
                <a:latin typeface="Arial"/>
                <a:cs typeface="Arial"/>
              </a:rPr>
              <a:t> Smog</a:t>
            </a:r>
            <a:r>
              <a:rPr b="1" u="sng" spc="-85" dirty="0">
                <a:latin typeface="Arial"/>
                <a:cs typeface="Arial"/>
              </a:rPr>
              <a:t> </a:t>
            </a:r>
            <a:r>
              <a:rPr b="1" u="sng" spc="-45" dirty="0">
                <a:latin typeface="Arial"/>
                <a:cs typeface="Arial"/>
              </a:rPr>
              <a:t>Testing</a:t>
            </a:r>
          </a:p>
        </p:txBody>
      </p:sp>
      <p:sp>
        <p:nvSpPr>
          <p:cNvPr id="3" name="object 3"/>
          <p:cNvSpPr/>
          <p:nvPr/>
        </p:nvSpPr>
        <p:spPr>
          <a:xfrm>
            <a:off x="0" y="6669023"/>
            <a:ext cx="684530" cy="189230"/>
          </a:xfrm>
          <a:custGeom>
            <a:avLst/>
            <a:gdLst/>
            <a:ahLst/>
            <a:cxnLst/>
            <a:rect l="l" t="t" r="r" b="b"/>
            <a:pathLst>
              <a:path w="684530" h="189229">
                <a:moveTo>
                  <a:pt x="0" y="188976"/>
                </a:moveTo>
                <a:lnTo>
                  <a:pt x="684276" y="188976"/>
                </a:lnTo>
                <a:lnTo>
                  <a:pt x="684276" y="0"/>
                </a:lnTo>
                <a:lnTo>
                  <a:pt x="0" y="0"/>
                </a:lnTo>
                <a:lnTo>
                  <a:pt x="0" y="188976"/>
                </a:lnTo>
                <a:close/>
              </a:path>
            </a:pathLst>
          </a:custGeom>
          <a:solidFill>
            <a:srgbClr val="2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653356" y="2182622"/>
            <a:ext cx="3949903" cy="24171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184647" y="2907792"/>
            <a:ext cx="350520" cy="1049020"/>
          </a:xfrm>
          <a:custGeom>
            <a:avLst/>
            <a:gdLst/>
            <a:ahLst/>
            <a:cxnLst/>
            <a:rect l="l" t="t" r="r" b="b"/>
            <a:pathLst>
              <a:path w="350520" h="1049020">
                <a:moveTo>
                  <a:pt x="0" y="1048511"/>
                </a:moveTo>
                <a:lnTo>
                  <a:pt x="350520" y="1048511"/>
                </a:lnTo>
                <a:lnTo>
                  <a:pt x="350520" y="0"/>
                </a:lnTo>
                <a:lnTo>
                  <a:pt x="0" y="0"/>
                </a:lnTo>
                <a:lnTo>
                  <a:pt x="0" y="1048511"/>
                </a:lnTo>
                <a:close/>
              </a:path>
            </a:pathLst>
          </a:custGeom>
          <a:solidFill>
            <a:srgbClr val="20206B">
              <a:alpha val="85096"/>
            </a:srgbClr>
          </a:solidFill>
        </p:spPr>
        <p:txBody>
          <a:bodyPr wrap="square" lIns="0" tIns="0" rIns="0" bIns="0" rtlCol="0"/>
          <a:lstStyle/>
          <a:p>
            <a:endParaRPr>
              <a:solidFill>
                <a:srgbClr val="FF0000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5184647" y="2907792"/>
            <a:ext cx="350520" cy="1049020"/>
          </a:xfrm>
          <a:custGeom>
            <a:avLst/>
            <a:gdLst/>
            <a:ahLst/>
            <a:cxnLst/>
            <a:rect l="l" t="t" r="r" b="b"/>
            <a:pathLst>
              <a:path w="350520" h="1049020">
                <a:moveTo>
                  <a:pt x="0" y="1048511"/>
                </a:moveTo>
                <a:lnTo>
                  <a:pt x="350520" y="1048511"/>
                </a:lnTo>
                <a:lnTo>
                  <a:pt x="350520" y="0"/>
                </a:lnTo>
                <a:lnTo>
                  <a:pt x="0" y="0"/>
                </a:lnTo>
                <a:lnTo>
                  <a:pt x="0" y="1048511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535167" y="3022092"/>
            <a:ext cx="349250" cy="934719"/>
          </a:xfrm>
          <a:custGeom>
            <a:avLst/>
            <a:gdLst/>
            <a:ahLst/>
            <a:cxnLst/>
            <a:rect l="l" t="t" r="r" b="b"/>
            <a:pathLst>
              <a:path w="349250" h="934720">
                <a:moveTo>
                  <a:pt x="0" y="934211"/>
                </a:moveTo>
                <a:lnTo>
                  <a:pt x="348996" y="934211"/>
                </a:lnTo>
                <a:lnTo>
                  <a:pt x="348996" y="0"/>
                </a:lnTo>
                <a:lnTo>
                  <a:pt x="0" y="0"/>
                </a:lnTo>
                <a:lnTo>
                  <a:pt x="0" y="934211"/>
                </a:lnTo>
                <a:close/>
              </a:path>
            </a:pathLst>
          </a:custGeom>
          <a:solidFill>
            <a:srgbClr val="292981">
              <a:alpha val="8509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535167" y="3022092"/>
            <a:ext cx="349250" cy="934719"/>
          </a:xfrm>
          <a:custGeom>
            <a:avLst/>
            <a:gdLst/>
            <a:ahLst/>
            <a:cxnLst/>
            <a:rect l="l" t="t" r="r" b="b"/>
            <a:pathLst>
              <a:path w="349250" h="934720">
                <a:moveTo>
                  <a:pt x="0" y="934211"/>
                </a:moveTo>
                <a:lnTo>
                  <a:pt x="348996" y="934211"/>
                </a:lnTo>
                <a:lnTo>
                  <a:pt x="348996" y="0"/>
                </a:lnTo>
                <a:lnTo>
                  <a:pt x="0" y="0"/>
                </a:lnTo>
                <a:lnTo>
                  <a:pt x="0" y="934211"/>
                </a:lnTo>
                <a:close/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884164" y="3104388"/>
            <a:ext cx="349250" cy="852169"/>
          </a:xfrm>
          <a:custGeom>
            <a:avLst/>
            <a:gdLst/>
            <a:ahLst/>
            <a:cxnLst/>
            <a:rect l="l" t="t" r="r" b="b"/>
            <a:pathLst>
              <a:path w="349250" h="852170">
                <a:moveTo>
                  <a:pt x="0" y="851916"/>
                </a:moveTo>
                <a:lnTo>
                  <a:pt x="348996" y="851916"/>
                </a:lnTo>
                <a:lnTo>
                  <a:pt x="348996" y="0"/>
                </a:lnTo>
                <a:lnTo>
                  <a:pt x="0" y="0"/>
                </a:lnTo>
                <a:lnTo>
                  <a:pt x="0" y="851916"/>
                </a:lnTo>
                <a:close/>
              </a:path>
            </a:pathLst>
          </a:custGeom>
          <a:solidFill>
            <a:srgbClr val="6F6FA0">
              <a:alpha val="8509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884164" y="3104388"/>
            <a:ext cx="349250" cy="852169"/>
          </a:xfrm>
          <a:custGeom>
            <a:avLst/>
            <a:gdLst/>
            <a:ahLst/>
            <a:cxnLst/>
            <a:rect l="l" t="t" r="r" b="b"/>
            <a:pathLst>
              <a:path w="349250" h="852170">
                <a:moveTo>
                  <a:pt x="0" y="851916"/>
                </a:moveTo>
                <a:lnTo>
                  <a:pt x="348996" y="851916"/>
                </a:lnTo>
                <a:lnTo>
                  <a:pt x="348996" y="0"/>
                </a:lnTo>
                <a:lnTo>
                  <a:pt x="0" y="0"/>
                </a:lnTo>
                <a:lnTo>
                  <a:pt x="0" y="851916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233159" y="3011423"/>
            <a:ext cx="350520" cy="944880"/>
          </a:xfrm>
          <a:custGeom>
            <a:avLst/>
            <a:gdLst/>
            <a:ahLst/>
            <a:cxnLst/>
            <a:rect l="l" t="t" r="r" b="b"/>
            <a:pathLst>
              <a:path w="350520" h="944879">
                <a:moveTo>
                  <a:pt x="0" y="944880"/>
                </a:moveTo>
                <a:lnTo>
                  <a:pt x="350519" y="944880"/>
                </a:lnTo>
                <a:lnTo>
                  <a:pt x="350519" y="0"/>
                </a:lnTo>
                <a:lnTo>
                  <a:pt x="0" y="0"/>
                </a:lnTo>
                <a:lnTo>
                  <a:pt x="0" y="944880"/>
                </a:lnTo>
                <a:close/>
              </a:path>
            </a:pathLst>
          </a:custGeom>
          <a:solidFill>
            <a:srgbClr val="AFAFC5">
              <a:alpha val="8509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233159" y="3011423"/>
            <a:ext cx="350520" cy="944880"/>
          </a:xfrm>
          <a:custGeom>
            <a:avLst/>
            <a:gdLst/>
            <a:ahLst/>
            <a:cxnLst/>
            <a:rect l="l" t="t" r="r" b="b"/>
            <a:pathLst>
              <a:path w="350520" h="944879">
                <a:moveTo>
                  <a:pt x="0" y="944880"/>
                </a:moveTo>
                <a:lnTo>
                  <a:pt x="350519" y="944880"/>
                </a:lnTo>
                <a:lnTo>
                  <a:pt x="350519" y="0"/>
                </a:lnTo>
                <a:lnTo>
                  <a:pt x="0" y="0"/>
                </a:lnTo>
                <a:lnTo>
                  <a:pt x="0" y="94488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071109" y="3955541"/>
            <a:ext cx="3251200" cy="0"/>
          </a:xfrm>
          <a:custGeom>
            <a:avLst/>
            <a:gdLst/>
            <a:ahLst/>
            <a:cxnLst/>
            <a:rect l="l" t="t" r="r" b="b"/>
            <a:pathLst>
              <a:path w="3251200">
                <a:moveTo>
                  <a:pt x="0" y="0"/>
                </a:moveTo>
                <a:lnTo>
                  <a:pt x="3250691" y="0"/>
                </a:lnTo>
              </a:path>
            </a:pathLst>
          </a:custGeom>
          <a:ln w="19812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5210555" y="2943859"/>
            <a:ext cx="1359535" cy="321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ts val="1170"/>
              </a:lnSpc>
              <a:spcBef>
                <a:spcPts val="100"/>
              </a:spcBef>
            </a:pPr>
            <a:r>
              <a:rPr sz="1200" b="1" dirty="0">
                <a:solidFill>
                  <a:schemeClr val="bg1"/>
                </a:solidFill>
                <a:latin typeface="Arial"/>
                <a:cs typeface="Arial"/>
              </a:rPr>
              <a:t>3.96</a:t>
            </a:r>
            <a:endParaRPr sz="1200" dirty="0">
              <a:solidFill>
                <a:schemeClr val="bg1"/>
              </a:solidFill>
              <a:latin typeface="Arial"/>
              <a:cs typeface="Arial"/>
            </a:endParaRPr>
          </a:p>
          <a:p>
            <a:pPr marL="349250">
              <a:lnSpc>
                <a:spcPts val="1170"/>
              </a:lnSpc>
            </a:pPr>
            <a:r>
              <a:rPr sz="1200" b="1" dirty="0">
                <a:solidFill>
                  <a:schemeClr val="bg1"/>
                </a:solidFill>
                <a:latin typeface="Arial"/>
                <a:cs typeface="Arial"/>
              </a:rPr>
              <a:t>3.53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800" b="1" baseline="-30092" dirty="0">
                <a:solidFill>
                  <a:schemeClr val="bg1"/>
                </a:solidFill>
                <a:latin typeface="Arial"/>
                <a:cs typeface="Arial"/>
              </a:rPr>
              <a:t>3.22</a:t>
            </a:r>
            <a:r>
              <a:rPr sz="1800" b="1" spc="97" baseline="-30092" dirty="0">
                <a:latin typeface="Arial"/>
                <a:cs typeface="Arial"/>
              </a:rPr>
              <a:t> </a:t>
            </a:r>
            <a:r>
              <a:rPr sz="1800" b="1" baseline="4629" dirty="0">
                <a:latin typeface="Arial"/>
                <a:cs typeface="Arial"/>
              </a:rPr>
              <a:t>3.57</a:t>
            </a:r>
            <a:endParaRPr sz="1800" baseline="4629" dirty="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115178" y="4026534"/>
            <a:ext cx="3154680" cy="38227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458470" marR="5080" indent="-459105">
              <a:lnSpc>
                <a:spcPts val="1370"/>
              </a:lnSpc>
              <a:spcBef>
                <a:spcPts val="200"/>
              </a:spcBef>
              <a:tabLst>
                <a:tab pos="1978660" algn="l"/>
              </a:tabLst>
            </a:pPr>
            <a:r>
              <a:rPr lang="en-US" sz="1200" b="1" dirty="0">
                <a:solidFill>
                  <a:srgbClr val="404040"/>
                </a:solidFill>
                <a:latin typeface="Arial"/>
                <a:cs typeface="Arial"/>
              </a:rPr>
              <a:t>         </a:t>
            </a:r>
            <a:r>
              <a:rPr sz="1200" b="1" dirty="0">
                <a:solidFill>
                  <a:srgbClr val="404040"/>
                </a:solidFill>
                <a:latin typeface="Arial"/>
                <a:cs typeface="Arial"/>
              </a:rPr>
              <a:t>PRIOR TO</a:t>
            </a:r>
            <a:r>
              <a:rPr lang="en-US" sz="1200" b="1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lang="en-US" sz="1200" b="1" spc="-5" dirty="0">
                <a:solidFill>
                  <a:srgbClr val="404040"/>
                </a:solidFill>
                <a:latin typeface="Arial"/>
                <a:cs typeface="Arial"/>
              </a:rPr>
              <a:t>                    DEVICE </a:t>
            </a:r>
            <a:r>
              <a:rPr sz="1200" b="1" spc="-5" dirty="0">
                <a:solidFill>
                  <a:srgbClr val="404040"/>
                </a:solidFill>
                <a:latin typeface="Arial"/>
                <a:cs typeface="Arial"/>
              </a:rPr>
              <a:t>  </a:t>
            </a:r>
            <a:r>
              <a:rPr lang="en-US" sz="1200" b="1" spc="-5" dirty="0">
                <a:solidFill>
                  <a:srgbClr val="404040"/>
                </a:solidFill>
                <a:latin typeface="Arial"/>
                <a:cs typeface="Arial"/>
              </a:rPr>
              <a:t>      </a:t>
            </a:r>
            <a:r>
              <a:rPr sz="1200" b="1" dirty="0">
                <a:solidFill>
                  <a:srgbClr val="404040"/>
                </a:solidFill>
                <a:latin typeface="Arial"/>
                <a:cs typeface="Arial"/>
              </a:rPr>
              <a:t>INSTALL	</a:t>
            </a:r>
            <a:r>
              <a:rPr sz="1200" b="1" spc="-5" dirty="0">
                <a:solidFill>
                  <a:srgbClr val="404040"/>
                </a:solidFill>
                <a:latin typeface="Arial"/>
                <a:cs typeface="Arial"/>
              </a:rPr>
              <a:t>INSTALLED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210555" y="2288897"/>
            <a:ext cx="3371674" cy="3507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  <a:tabLst>
                <a:tab pos="333375" algn="l"/>
                <a:tab pos="3250565" algn="l"/>
              </a:tabLst>
            </a:pPr>
            <a:r>
              <a:rPr sz="2200" b="1" u="sng" spc="-5" dirty="0">
                <a:solidFill>
                  <a:srgbClr val="40404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	</a:t>
            </a:r>
            <a:r>
              <a:rPr sz="2200" b="1" u="sng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2017 </a:t>
            </a:r>
            <a:r>
              <a:rPr lang="en-US" sz="2200" b="1" u="sng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Engine Co. 3</a:t>
            </a:r>
            <a:r>
              <a:rPr sz="2200" b="1" u="sng" spc="-5" dirty="0">
                <a:solidFill>
                  <a:srgbClr val="40404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	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293875" y="477774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76200"/>
                </a:moveTo>
                <a:lnTo>
                  <a:pt x="76200" y="76200"/>
                </a:lnTo>
                <a:lnTo>
                  <a:pt x="76200" y="0"/>
                </a:lnTo>
                <a:lnTo>
                  <a:pt x="0" y="0"/>
                </a:lnTo>
                <a:lnTo>
                  <a:pt x="0" y="76200"/>
                </a:lnTo>
                <a:close/>
              </a:path>
            </a:pathLst>
          </a:custGeom>
          <a:solidFill>
            <a:srgbClr val="292981">
              <a:alpha val="8509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293875" y="5286755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76200"/>
                </a:moveTo>
                <a:lnTo>
                  <a:pt x="76200" y="76200"/>
                </a:lnTo>
                <a:lnTo>
                  <a:pt x="76200" y="0"/>
                </a:lnTo>
                <a:lnTo>
                  <a:pt x="0" y="0"/>
                </a:lnTo>
                <a:lnTo>
                  <a:pt x="0" y="76200"/>
                </a:lnTo>
                <a:close/>
              </a:path>
            </a:pathLst>
          </a:custGeom>
          <a:solidFill>
            <a:srgbClr val="AFAFC5">
              <a:alpha val="8509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293875" y="5286755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76200"/>
                </a:moveTo>
                <a:lnTo>
                  <a:pt x="76200" y="76200"/>
                </a:lnTo>
                <a:lnTo>
                  <a:pt x="76200" y="0"/>
                </a:lnTo>
                <a:lnTo>
                  <a:pt x="0" y="0"/>
                </a:lnTo>
                <a:lnTo>
                  <a:pt x="0" y="762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720774" y="4617269"/>
            <a:ext cx="1565148" cy="156514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6876288" y="3186683"/>
            <a:ext cx="1295400" cy="530860"/>
          </a:xfrm>
          <a:custGeom>
            <a:avLst/>
            <a:gdLst/>
            <a:ahLst/>
            <a:cxnLst/>
            <a:rect l="l" t="t" r="r" b="b"/>
            <a:pathLst>
              <a:path w="1295400" h="530860">
                <a:moveTo>
                  <a:pt x="780287" y="397763"/>
                </a:moveTo>
                <a:lnTo>
                  <a:pt x="515111" y="397763"/>
                </a:lnTo>
                <a:lnTo>
                  <a:pt x="647700" y="530351"/>
                </a:lnTo>
                <a:lnTo>
                  <a:pt x="780287" y="397763"/>
                </a:lnTo>
                <a:close/>
              </a:path>
              <a:path w="1295400" h="530860">
                <a:moveTo>
                  <a:pt x="713993" y="344550"/>
                </a:moveTo>
                <a:lnTo>
                  <a:pt x="581405" y="344550"/>
                </a:lnTo>
                <a:lnTo>
                  <a:pt x="581405" y="397763"/>
                </a:lnTo>
                <a:lnTo>
                  <a:pt x="713993" y="397763"/>
                </a:lnTo>
                <a:lnTo>
                  <a:pt x="713993" y="344550"/>
                </a:lnTo>
                <a:close/>
              </a:path>
              <a:path w="1295400" h="530860">
                <a:moveTo>
                  <a:pt x="1295400" y="0"/>
                </a:moveTo>
                <a:lnTo>
                  <a:pt x="0" y="0"/>
                </a:lnTo>
                <a:lnTo>
                  <a:pt x="0" y="344550"/>
                </a:lnTo>
                <a:lnTo>
                  <a:pt x="1295400" y="344550"/>
                </a:lnTo>
                <a:lnTo>
                  <a:pt x="1295400" y="0"/>
                </a:lnTo>
                <a:close/>
              </a:path>
            </a:pathLst>
          </a:custGeom>
          <a:solidFill>
            <a:srgbClr val="9C9C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6876288" y="3186683"/>
            <a:ext cx="1295400" cy="530860"/>
          </a:xfrm>
          <a:custGeom>
            <a:avLst/>
            <a:gdLst/>
            <a:ahLst/>
            <a:cxnLst/>
            <a:rect l="l" t="t" r="r" b="b"/>
            <a:pathLst>
              <a:path w="1295400" h="530860">
                <a:moveTo>
                  <a:pt x="0" y="0"/>
                </a:moveTo>
                <a:lnTo>
                  <a:pt x="1295400" y="0"/>
                </a:lnTo>
                <a:lnTo>
                  <a:pt x="1295400" y="344550"/>
                </a:lnTo>
                <a:lnTo>
                  <a:pt x="713993" y="344550"/>
                </a:lnTo>
                <a:lnTo>
                  <a:pt x="713993" y="397763"/>
                </a:lnTo>
                <a:lnTo>
                  <a:pt x="780287" y="397763"/>
                </a:lnTo>
                <a:lnTo>
                  <a:pt x="647700" y="530351"/>
                </a:lnTo>
                <a:lnTo>
                  <a:pt x="515111" y="397763"/>
                </a:lnTo>
                <a:lnTo>
                  <a:pt x="581405" y="397763"/>
                </a:lnTo>
                <a:lnTo>
                  <a:pt x="581405" y="344550"/>
                </a:lnTo>
                <a:lnTo>
                  <a:pt x="0" y="344550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C36A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6878701" y="3191001"/>
            <a:ext cx="1273810" cy="7200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30504" marR="205104" algn="ctr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Arial"/>
                <a:cs typeface="Arial"/>
              </a:rPr>
              <a:t>NO</a:t>
            </a:r>
            <a:r>
              <a:rPr sz="1000" spc="-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Detectable  </a:t>
            </a:r>
            <a:r>
              <a:rPr sz="1000" spc="-10" dirty="0">
                <a:latin typeface="Arial"/>
                <a:cs typeface="Arial"/>
              </a:rPr>
              <a:t>Levels</a:t>
            </a:r>
            <a:endParaRPr sz="1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400" dirty="0">
              <a:latin typeface="Times New Roman"/>
              <a:cs typeface="Times New Roman"/>
            </a:endParaRPr>
          </a:p>
          <a:p>
            <a:pPr marR="5080" algn="ctr">
              <a:lnSpc>
                <a:spcPct val="100000"/>
              </a:lnSpc>
              <a:tabLst>
                <a:tab pos="349250" algn="l"/>
                <a:tab pos="698500" algn="l"/>
                <a:tab pos="1048385" algn="l"/>
              </a:tabLst>
            </a:pPr>
            <a:r>
              <a:rPr sz="1200" b="1" spc="-5" dirty="0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.0	</a:t>
            </a:r>
            <a:r>
              <a:rPr sz="1200" b="1" spc="-5" dirty="0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.0	</a:t>
            </a:r>
            <a:r>
              <a:rPr sz="1200" b="1" spc="-5" dirty="0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.0	</a:t>
            </a:r>
            <a:r>
              <a:rPr sz="1200" b="1" spc="-5" dirty="0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.0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110128E-CD26-4E2F-86FB-885B784AF707}"/>
              </a:ext>
            </a:extLst>
          </p:cNvPr>
          <p:cNvSpPr txBox="1"/>
          <p:nvPr/>
        </p:nvSpPr>
        <p:spPr>
          <a:xfrm>
            <a:off x="557145" y="2099337"/>
            <a:ext cx="386004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Installed device on Engine 3 in 2018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Tested by Independent 3</a:t>
            </a:r>
            <a:r>
              <a:rPr lang="en-US" baseline="30000" dirty="0">
                <a:solidFill>
                  <a:schemeClr val="bg1"/>
                </a:solidFill>
              </a:rPr>
              <a:t>rd</a:t>
            </a:r>
            <a:r>
              <a:rPr lang="en-US" dirty="0">
                <a:solidFill>
                  <a:schemeClr val="bg1"/>
                </a:solidFill>
              </a:rPr>
              <a:t>  Party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Supervised by Central Shops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Ordered on all future Suppression vehicles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7570AAB-E97C-9847-84D9-9C70321458A5}"/>
              </a:ext>
            </a:extLst>
          </p:cNvPr>
          <p:cNvSpPr txBox="1"/>
          <p:nvPr/>
        </p:nvSpPr>
        <p:spPr>
          <a:xfrm>
            <a:off x="2590800" y="5105400"/>
            <a:ext cx="60124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FINAL TEST RESULTS: 0.0 %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>
            <a:extLst>
              <a:ext uri="{FF2B5EF4-FFF2-40B4-BE49-F238E27FC236}">
                <a16:creationId xmlns:a16="http://schemas.microsoft.com/office/drawing/2014/main" id="{2AFAA47F-AA31-1440-BA2F-38ACAB203777}"/>
              </a:ext>
            </a:extLst>
          </p:cNvPr>
          <p:cNvSpPr/>
          <p:nvPr/>
        </p:nvSpPr>
        <p:spPr>
          <a:xfrm>
            <a:off x="7086600" y="580335"/>
            <a:ext cx="1565148" cy="15651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146462-C73B-D843-A2E4-C7363235EF5D}"/>
              </a:ext>
            </a:extLst>
          </p:cNvPr>
          <p:cNvSpPr txBox="1"/>
          <p:nvPr/>
        </p:nvSpPr>
        <p:spPr>
          <a:xfrm>
            <a:off x="1702849" y="2286000"/>
            <a:ext cx="573830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</a:rPr>
              <a:t> What is next</a:t>
            </a:r>
          </a:p>
          <a:p>
            <a:pPr algn="ctr"/>
            <a:r>
              <a:rPr lang="en-US" sz="5400" b="1" dirty="0">
                <a:solidFill>
                  <a:schemeClr val="bg1"/>
                </a:solidFill>
              </a:rPr>
              <a:t> for the SFFD Fleet?</a:t>
            </a: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62F64E1D-BE41-A748-80D6-33572A18D158}"/>
              </a:ext>
            </a:extLst>
          </p:cNvPr>
          <p:cNvSpPr/>
          <p:nvPr/>
        </p:nvSpPr>
        <p:spPr>
          <a:xfrm>
            <a:off x="0" y="6669023"/>
            <a:ext cx="684530" cy="189230"/>
          </a:xfrm>
          <a:custGeom>
            <a:avLst/>
            <a:gdLst/>
            <a:ahLst/>
            <a:cxnLst/>
            <a:rect l="l" t="t" r="r" b="b"/>
            <a:pathLst>
              <a:path w="684530" h="189229">
                <a:moveTo>
                  <a:pt x="0" y="188976"/>
                </a:moveTo>
                <a:lnTo>
                  <a:pt x="684276" y="188976"/>
                </a:lnTo>
                <a:lnTo>
                  <a:pt x="684276" y="0"/>
                </a:lnTo>
                <a:lnTo>
                  <a:pt x="0" y="0"/>
                </a:lnTo>
                <a:lnTo>
                  <a:pt x="0" y="188976"/>
                </a:lnTo>
                <a:close/>
              </a:path>
            </a:pathLst>
          </a:custGeom>
          <a:solidFill>
            <a:srgbClr val="2F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808114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1726</TotalTime>
  <Words>315</Words>
  <Application>Microsoft Office PowerPoint</Application>
  <PresentationFormat>On-screen Show (4:3)</PresentationFormat>
  <Paragraphs>73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Office Theme</vt:lpstr>
      <vt:lpstr>PowerPoint Presentation</vt:lpstr>
      <vt:lpstr>Tools and Equipment  Electric Ventilation Fans Cordless LED Lights</vt:lpstr>
      <vt:lpstr>Cordless Extrication Tools</vt:lpstr>
      <vt:lpstr>Thermal Imaging Cameras</vt:lpstr>
      <vt:lpstr>Solar Panels on SFFD Fleet Engines, Trucks, Squads, Ambulances, Buggies</vt:lpstr>
      <vt:lpstr>Renewable Diesel</vt:lpstr>
      <vt:lpstr>Vehicle Mounted Filtration System  FF Exhaust Protection Solution</vt:lpstr>
      <vt:lpstr>Opacity Smog Testing</vt:lpstr>
      <vt:lpstr>PowerPoint Presentation</vt:lpstr>
      <vt:lpstr>New SFFD Hose Tenders</vt:lpstr>
      <vt:lpstr>Hydrogen Powered Staff Vehicles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Conefrey, Maureen (FIR)</cp:lastModifiedBy>
  <cp:revision>88</cp:revision>
  <dcterms:created xsi:type="dcterms:W3CDTF">2019-06-03T15:03:07Z</dcterms:created>
  <dcterms:modified xsi:type="dcterms:W3CDTF">2019-06-13T15:00:36Z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2018-11-07T00:00:00Z</vt:filetime>
  </property>
  <property fmtid="{D5CDD505-2E9C-101B-9397-08002B2CF9AE}" pid="3" name="Creator">
    <vt:lpwstr>Microsoft® PowerPoint® for Office 365</vt:lpwstr>
  </property>
  <property fmtid="{D5CDD505-2E9C-101B-9397-08002B2CF9AE}" pid="4" name="LastSaved">
    <vt:filetime>2019-06-03T00:00:00Z</vt:filetime>
  </property>
</Properties>
</file>