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0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1165" autoAdjust="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539C4B-EA24-46AA-A04C-D3FF214CBBC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83DAAB-CD12-4A85-8A52-6C6B3F0C4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9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76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1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B483DAAB-CD12-4A85-8A52-6C6B3F0C4C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1675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B483DAAB-CD12-4A85-8A52-6C6B3F0C4C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8646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7066" lvl="1" indent="-291179">
              <a:lnSpc>
                <a:spcPct val="107000"/>
              </a:lnSpc>
              <a:spcAft>
                <a:spcPts val="815"/>
              </a:spcAft>
              <a:buFont typeface="Courier New" panose="02070309020205020404" pitchFamily="49" charset="0"/>
              <a:buChar char="o"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B483DAAB-CD12-4A85-8A52-6C6B3F0C4C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305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5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0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2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2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DAAB-CD12-4A85-8A52-6C6B3F0C4C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0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B483DAAB-CD12-4A85-8A52-6C6B3F0C4C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220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B483DAAB-CD12-4A85-8A52-6C6B3F0C4C4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676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4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90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174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1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3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2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70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1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3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1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212F618-8B40-4C34-8B39-7BAF045262C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E60EB5-8A63-4364-8457-C2CAF91D5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1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2EC0-BEEA-4ECE-A4A9-48CB1549BA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San Francisco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Fire Department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E7B09-F8D6-4933-BFCD-1AFAEB945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831" y="3896138"/>
            <a:ext cx="9440034" cy="1049867"/>
          </a:xfrm>
        </p:spPr>
        <p:txBody>
          <a:bodyPr>
            <a:normAutofit fontScale="62500" lnSpcReduction="20000"/>
          </a:bodyPr>
          <a:lstStyle/>
          <a:p>
            <a:r>
              <a:rPr lang="en-US" sz="6400" dirty="0">
                <a:solidFill>
                  <a:srgbClr val="00B0F0"/>
                </a:solidFill>
              </a:rPr>
              <a:t>EMS Division Report</a:t>
            </a:r>
          </a:p>
          <a:p>
            <a:r>
              <a:rPr lang="en-US" sz="4000" dirty="0"/>
              <a:t>July 10,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F2F4A-D6D6-4EAE-AE8C-B30CF87E4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72" y="4851948"/>
            <a:ext cx="1828959" cy="18228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F72BE3-978B-40A6-9321-5D48DBF51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070" y="4860311"/>
            <a:ext cx="1828958" cy="182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9385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3F5045-5779-4E8F-9507-636D7A19E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60D99-45AC-4907-BC93-E17B67EF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423" y="647699"/>
            <a:ext cx="4469936" cy="1905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first 60 days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3F2863-8C93-42A4-AA17-B3D342647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3D8D7-64AE-42F7-AF2C-23D6F9D6F4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75" r="22991" b="-3"/>
          <a:stretch/>
        </p:blipFill>
        <p:spPr>
          <a:xfrm>
            <a:off x="3505969" y="3999054"/>
            <a:ext cx="2151391" cy="2465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08547-E506-48EE-86D7-339332D45A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10301"/>
          <a:stretch/>
        </p:blipFill>
        <p:spPr>
          <a:xfrm>
            <a:off x="2991393" y="905933"/>
            <a:ext cx="2806701" cy="3217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0F9560-8E37-40E8-8C23-257FE002BB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" b="8850"/>
          <a:stretch/>
        </p:blipFill>
        <p:spPr>
          <a:xfrm>
            <a:off x="318777" y="4079022"/>
            <a:ext cx="2889286" cy="3312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6A3CF-B26B-4389-B5C9-8413227257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88" r="15521" b="-2"/>
          <a:stretch/>
        </p:blipFill>
        <p:spPr>
          <a:xfrm>
            <a:off x="537641" y="707214"/>
            <a:ext cx="2155846" cy="24712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1AD7D-D6C0-4619-8181-6A12DB29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423" y="2611220"/>
            <a:ext cx="4469936" cy="312420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Orientation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Section Chief selection process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Budget support - data gathering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Address immediate needs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Heat emergency event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Orientation to the new Station 49 / ADF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FF00"/>
                </a:solidFill>
              </a:rPr>
              <a:t>Pride Parade preparation </a:t>
            </a:r>
          </a:p>
          <a:p>
            <a:pPr marL="36900" indent="0">
              <a:lnSpc>
                <a:spcPct val="90000"/>
              </a:lnSpc>
              <a:buNone/>
            </a:pPr>
            <a:endParaRPr lang="en-US" sz="1900" dirty="0"/>
          </a:p>
          <a:p>
            <a:pPr marL="36900" indent="0">
              <a:lnSpc>
                <a:spcPct val="90000"/>
              </a:lnSpc>
              <a:buNone/>
            </a:pPr>
            <a:endParaRPr lang="en-US" sz="1900" dirty="0"/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6379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0D99-45AC-4907-BC93-E17B67EF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activities 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1AD7D-D6C0-4619-8181-6A12DB29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010" y="1580050"/>
            <a:ext cx="8907331" cy="4058751"/>
          </a:xfrm>
        </p:spPr>
        <p:txBody>
          <a:bodyPr/>
          <a:lstStyle/>
          <a:p>
            <a:pPr marL="36900" indent="0" algn="ctr">
              <a:buNone/>
            </a:pPr>
            <a:endParaRPr lang="en-US" dirty="0"/>
          </a:p>
          <a:p>
            <a:pPr marL="36900" indent="0" algn="ctr">
              <a:buNone/>
            </a:pPr>
            <a:r>
              <a:rPr lang="en-US" sz="2200" dirty="0">
                <a:solidFill>
                  <a:srgbClr val="FFFF00"/>
                </a:solidFill>
              </a:rPr>
              <a:t>Continue day-to-day work</a:t>
            </a:r>
          </a:p>
          <a:p>
            <a:pPr marL="36900" indent="0" algn="ctr">
              <a:buNone/>
            </a:pPr>
            <a:r>
              <a:rPr lang="en-US" sz="2200" dirty="0">
                <a:solidFill>
                  <a:srgbClr val="FFFF00"/>
                </a:solidFill>
              </a:rPr>
              <a:t>Start Assessment process </a:t>
            </a:r>
          </a:p>
          <a:p>
            <a:pPr marL="3690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9560-8E37-40E8-8C23-257FE002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789" y="4553016"/>
            <a:ext cx="2490035" cy="313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08547-E506-48EE-86D7-339332D4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53" y="4553016"/>
            <a:ext cx="2455234" cy="313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417CD-C8A7-4032-8F43-AA24173C1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4" y="3949816"/>
            <a:ext cx="3958104" cy="21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9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0D99-45AC-4907-BC93-E17B67EF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687354"/>
            <a:ext cx="10353762" cy="970450"/>
          </a:xfrm>
        </p:spPr>
        <p:txBody>
          <a:bodyPr/>
          <a:lstStyle/>
          <a:p>
            <a:r>
              <a:rPr lang="en-US" dirty="0"/>
              <a:t>Areas to Investigate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1AD7D-D6C0-4619-8181-6A12DB29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502" y="1657804"/>
            <a:ext cx="5300393" cy="4058751"/>
          </a:xfrm>
        </p:spPr>
        <p:txBody>
          <a:bodyPr/>
          <a:lstStyle/>
          <a:p>
            <a:pPr marL="36900" indent="0">
              <a:buNone/>
            </a:pPr>
            <a:endParaRPr lang="en-US" dirty="0"/>
          </a:p>
          <a:p>
            <a:pPr marL="3690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9560-8E37-40E8-8C23-257FE002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829" y="4636752"/>
            <a:ext cx="2477228" cy="311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08547-E506-48EE-86D7-339332D4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07" y="4675538"/>
            <a:ext cx="2343841" cy="2993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6A7EB1-677C-40B0-855E-A56BDC7A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216" y="2419643"/>
            <a:ext cx="2991568" cy="29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3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0D99-45AC-4907-BC93-E17B67EF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649" y="2716729"/>
            <a:ext cx="3054701" cy="970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1AD7D-D6C0-4619-8181-6A12DB29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363" y="2716729"/>
            <a:ext cx="3613532" cy="2999826"/>
          </a:xfrm>
        </p:spPr>
        <p:txBody>
          <a:bodyPr/>
          <a:lstStyle/>
          <a:p>
            <a:pPr marL="36900" indent="0">
              <a:buNone/>
            </a:pPr>
            <a:endParaRPr lang="en-US" dirty="0"/>
          </a:p>
          <a:p>
            <a:pPr marL="369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9560-8E37-40E8-8C23-257FE002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663" y="4373992"/>
            <a:ext cx="2658291" cy="3347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08547-E506-48EE-86D7-339332D4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46" y="4373992"/>
            <a:ext cx="2530059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43640"/>
            <a:ext cx="10353762" cy="970450"/>
          </a:xfrm>
        </p:spPr>
        <p:txBody>
          <a:bodyPr/>
          <a:lstStyle/>
          <a:p>
            <a:r>
              <a:rPr lang="en-US" dirty="0"/>
              <a:t>EMS 1 Introduction and Background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07234" y="4700312"/>
            <a:ext cx="2373671" cy="2999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5" y="4645657"/>
            <a:ext cx="2373671" cy="3026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9727DB-1B5A-49E6-ADD0-C62C3D6A8C1A}"/>
              </a:ext>
            </a:extLst>
          </p:cNvPr>
          <p:cNvSpPr txBox="1"/>
          <p:nvPr/>
        </p:nvSpPr>
        <p:spPr>
          <a:xfrm>
            <a:off x="2622089" y="1496579"/>
            <a:ext cx="8042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	</a:t>
            </a:r>
            <a:r>
              <a:rPr lang="en-US" sz="2000" dirty="0">
                <a:solidFill>
                  <a:srgbClr val="FFFF00"/>
                </a:solidFill>
              </a:rPr>
              <a:t>DPH medic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	After the merger with the SFFD: RC in Dispatch for 4 years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	RC in the Field, Dispatch and Station 49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	Doctorate Organizational Psychology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	Retired with over 28 years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2B589-6833-4E1C-81DB-946593BFB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56" y="3523624"/>
            <a:ext cx="2932026" cy="2996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F9F19-2172-4694-8CBB-532CCB5F3C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99" t="41998" r="4232" b="-1"/>
          <a:stretch/>
        </p:blipFill>
        <p:spPr>
          <a:xfrm>
            <a:off x="5919682" y="5022089"/>
            <a:ext cx="3258597" cy="1497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014A4-5512-4C6B-AAFE-979074D7D5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4" t="-9104" r="-4590" b="23729"/>
          <a:stretch/>
        </p:blipFill>
        <p:spPr>
          <a:xfrm>
            <a:off x="5919682" y="3334376"/>
            <a:ext cx="3343814" cy="160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428467"/>
            <a:ext cx="10353762" cy="970450"/>
          </a:xfrm>
        </p:spPr>
        <p:txBody>
          <a:bodyPr/>
          <a:lstStyle/>
          <a:p>
            <a:r>
              <a:rPr lang="en-US" dirty="0"/>
              <a:t>Management Approach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5169" y="4460223"/>
            <a:ext cx="2553180" cy="3226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6" y="4439677"/>
            <a:ext cx="2530064" cy="3226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E87D02-8453-463F-A6A0-F890FA626793}"/>
              </a:ext>
            </a:extLst>
          </p:cNvPr>
          <p:cNvSpPr txBox="1"/>
          <p:nvPr/>
        </p:nvSpPr>
        <p:spPr>
          <a:xfrm>
            <a:off x="2271655" y="1816757"/>
            <a:ext cx="7648687" cy="96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Create participatory processes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</a:rPr>
              <a:t>Data driven but also person centered decisions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26E7C-AF37-4EB9-94A3-2F69A20FD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314" y="3817845"/>
            <a:ext cx="4973371" cy="26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8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06746"/>
            <a:ext cx="10353762" cy="97045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9318" y="4428919"/>
            <a:ext cx="2553180" cy="3226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7" y="4428919"/>
            <a:ext cx="2530064" cy="3226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E2B39-7D88-419F-8FE6-9B728D1F5ACA}"/>
              </a:ext>
            </a:extLst>
          </p:cNvPr>
          <p:cNvSpPr txBox="1"/>
          <p:nvPr/>
        </p:nvSpPr>
        <p:spPr>
          <a:xfrm>
            <a:off x="3250602" y="1677515"/>
            <a:ext cx="5690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GOALS: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To provide the best EMS service possible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To create an EMS Division Strategic Plan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DCD0B-5C69-447A-BC3A-3F78F1617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359" y="3961285"/>
            <a:ext cx="2667281" cy="21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6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68" y="518989"/>
            <a:ext cx="10353762" cy="97045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93553" y="4662755"/>
            <a:ext cx="2376637" cy="3003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35317"/>
            <a:ext cx="2376637" cy="3030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1B993-E8E6-4E43-BC5C-8EB145208A60}"/>
              </a:ext>
            </a:extLst>
          </p:cNvPr>
          <p:cNvSpPr txBox="1"/>
          <p:nvPr/>
        </p:nvSpPr>
        <p:spPr>
          <a:xfrm>
            <a:off x="1870813" y="1877877"/>
            <a:ext cx="8658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OBJECTIVE:</a:t>
            </a:r>
          </a:p>
          <a:p>
            <a:pPr algn="ctr"/>
            <a:endParaRPr lang="en-US" dirty="0"/>
          </a:p>
          <a:p>
            <a:pPr algn="ctr"/>
            <a:r>
              <a:rPr lang="en-US" sz="2000" dirty="0"/>
              <a:t>Examine and improve how we provide pre-hospital care in SF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Appropriate ambulance staffing and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BBFBE-A4AC-40C7-B6CB-1F196D08A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546" y="4167961"/>
            <a:ext cx="6766908" cy="217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C6C2E-C2DF-4D49-9D5B-4509A3855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8" y="337811"/>
            <a:ext cx="3016194" cy="1564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3C069-733E-46BD-BF31-5E9607798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242" y="369317"/>
            <a:ext cx="2807760" cy="153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96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44100"/>
            <a:ext cx="10353762" cy="97045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32489" y="4665835"/>
            <a:ext cx="2359511" cy="2981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2" y="4665835"/>
            <a:ext cx="2348861" cy="299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1B993-E8E6-4E43-BC5C-8EB145208A60}"/>
              </a:ext>
            </a:extLst>
          </p:cNvPr>
          <p:cNvSpPr txBox="1"/>
          <p:nvPr/>
        </p:nvSpPr>
        <p:spPr>
          <a:xfrm>
            <a:off x="1295376" y="1762753"/>
            <a:ext cx="959059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OBJECTIVE: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Examine and </a:t>
            </a:r>
            <a:r>
              <a:rPr lang="en-US" sz="2000" dirty="0">
                <a:solidFill>
                  <a:prstClr val="white"/>
                </a:solidFill>
                <a:latin typeface="Calisto MT" panose="02040603050505030304"/>
              </a:rPr>
              <a:t>improve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 how we provide pre-hospital care in SF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Increase opportunities to learn</a:t>
            </a:r>
          </a:p>
          <a:p>
            <a:pPr marR="0" lvl="1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FFFF00"/>
              </a:solidFill>
              <a:latin typeface="Calisto MT" panose="02040603050505030304"/>
            </a:endParaRPr>
          </a:p>
          <a:p>
            <a:pPr marL="0" marR="0" lvl="1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Training and Research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A2A0D-F266-42D6-8702-BDC4ACC67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507" y="4370213"/>
            <a:ext cx="3660334" cy="2043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EF34C9-9933-4852-8CFF-6DE918E46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9473" y="278600"/>
            <a:ext cx="2643312" cy="1634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BE4852-37BD-419B-ADD6-BC6683F2A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15" y="281485"/>
            <a:ext cx="2457061" cy="163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3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82164"/>
            <a:ext cx="10353762" cy="97045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26668" y="4830957"/>
            <a:ext cx="2243522" cy="2834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14" y="4635317"/>
            <a:ext cx="2530064" cy="3226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1B993-E8E6-4E43-BC5C-8EB145208A60}"/>
              </a:ext>
            </a:extLst>
          </p:cNvPr>
          <p:cNvSpPr txBox="1"/>
          <p:nvPr/>
        </p:nvSpPr>
        <p:spPr>
          <a:xfrm>
            <a:off x="1492545" y="1920193"/>
            <a:ext cx="920690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OBJECTIVE: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Examine and </a:t>
            </a:r>
            <a:r>
              <a:rPr lang="en-US" sz="2000" dirty="0">
                <a:solidFill>
                  <a:prstClr val="white"/>
                </a:solidFill>
                <a:latin typeface="Calisto MT" panose="02040603050505030304"/>
              </a:rPr>
              <a:t>improve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 how we provide pre-hospital care in SF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Calisto MT" panose="02040603050505030304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</a:rPr>
              <a:t>Explore the growing trend towards Mobile Integrated Healthcare and </a:t>
            </a:r>
          </a:p>
          <a:p>
            <a:pPr lvl="0" algn="ctr"/>
            <a:r>
              <a:rPr lang="en-US" sz="2000" dirty="0">
                <a:solidFill>
                  <a:srgbClr val="FFFF00"/>
                </a:solidFill>
              </a:rPr>
              <a:t>Community Paramedicine (MIH-CP)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sto MT" panose="020406030505050303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9640D-1354-49E3-8E22-9ECE25BF0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543" y="339900"/>
            <a:ext cx="2524761" cy="1966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CF51C-595B-4E53-8772-EA332883F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96" y="398548"/>
            <a:ext cx="2397092" cy="1908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037C9-CB95-4F5B-8730-FBE6DF1CE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703" y="4439568"/>
            <a:ext cx="2926593" cy="19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0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93915"/>
            <a:ext cx="10353762" cy="97045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47987" y="4579318"/>
            <a:ext cx="2520875" cy="3185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1" y="4579318"/>
            <a:ext cx="2426513" cy="3094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1B993-E8E6-4E43-BC5C-8EB145208A60}"/>
              </a:ext>
            </a:extLst>
          </p:cNvPr>
          <p:cNvSpPr txBox="1"/>
          <p:nvPr/>
        </p:nvSpPr>
        <p:spPr>
          <a:xfrm>
            <a:off x="1766596" y="1855611"/>
            <a:ext cx="8658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OBJECTIVE:</a:t>
            </a:r>
          </a:p>
          <a:p>
            <a:pPr lvl="0" algn="ctr">
              <a:lnSpc>
                <a:spcPct val="150000"/>
              </a:lnSpc>
            </a:pPr>
            <a:r>
              <a:rPr lang="en-US" sz="2000" dirty="0"/>
              <a:t>Address morale at Station 49</a:t>
            </a:r>
          </a:p>
          <a:p>
            <a:pPr marL="2628900" lvl="5" indent="-342900">
              <a:buFont typeface="Wingdings" pitchFamily="2" charset="2"/>
              <a:buChar char="ü"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sto MT" panose="02040603050505030304"/>
              </a:rPr>
              <a:t>Incre</a:t>
            </a:r>
            <a:r>
              <a:rPr lang="en-US" dirty="0" err="1">
                <a:solidFill>
                  <a:srgbClr val="FFFF00"/>
                </a:solidFill>
                <a:latin typeface="Calisto MT" panose="02040603050505030304"/>
              </a:rPr>
              <a:t>ase</a:t>
            </a:r>
            <a:r>
              <a:rPr lang="en-US" dirty="0">
                <a:solidFill>
                  <a:srgbClr val="FFFF00"/>
                </a:solidFill>
                <a:latin typeface="Calisto MT" panose="02040603050505030304"/>
              </a:rPr>
              <a:t> two-way communication</a:t>
            </a:r>
          </a:p>
          <a:p>
            <a:pPr marL="2628900" lvl="5" indent="-342900">
              <a:buFont typeface="Wingdings" pitchFamily="2" charset="2"/>
              <a:buChar char="ü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sto MT" panose="02040603050505030304"/>
              </a:rPr>
              <a:t>Increase opportunities to provide input </a:t>
            </a:r>
          </a:p>
          <a:p>
            <a:pPr marL="2628900" lvl="5" indent="-342900">
              <a:buFont typeface="Wingdings" pitchFamily="2" charset="2"/>
              <a:buChar char="ü"/>
            </a:pPr>
            <a:r>
              <a:rPr lang="en-US" dirty="0">
                <a:solidFill>
                  <a:srgbClr val="FFFF00"/>
                </a:solidFill>
                <a:latin typeface="Calisto MT" panose="02040603050505030304"/>
              </a:rPr>
              <a:t>Keep members safe and healthy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sto MT" panose="02040603050505030304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BEA2D7-A355-4976-AD2E-81E3DF3BF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59" y="224135"/>
            <a:ext cx="1914525" cy="1914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F69B07-86B3-497A-B080-D4375CB9D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8" y="261176"/>
            <a:ext cx="2284796" cy="1840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A7176-5582-4458-862C-217F26F71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80" y="4459458"/>
            <a:ext cx="3245839" cy="20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9CBF-1812-488C-BFDF-1A057643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11552"/>
            <a:ext cx="10353762" cy="970450"/>
          </a:xfrm>
        </p:spPr>
        <p:txBody>
          <a:bodyPr/>
          <a:lstStyle/>
          <a:p>
            <a:r>
              <a:rPr lang="en-US" dirty="0"/>
              <a:t>Goals and Objectives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F0AEB7-C156-4A39-BDB6-30F4DA803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7401" y="4664922"/>
            <a:ext cx="2434814" cy="30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D3E5FC-8F72-4250-BFC4-0E4586A0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" y="4622480"/>
            <a:ext cx="2434814" cy="31047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1B993-E8E6-4E43-BC5C-8EB145208A60}"/>
              </a:ext>
            </a:extLst>
          </p:cNvPr>
          <p:cNvSpPr txBox="1"/>
          <p:nvPr/>
        </p:nvSpPr>
        <p:spPr>
          <a:xfrm>
            <a:off x="1503999" y="2060546"/>
            <a:ext cx="91840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sto MT" panose="02040603050505030304"/>
                <a:ea typeface="+mn-ea"/>
                <a:cs typeface="+mn-cs"/>
              </a:rPr>
              <a:t>OBJECTIVE: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white"/>
              </a:solidFill>
              <a:latin typeface="Calisto MT" panose="020406030505050303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FF00"/>
                </a:solidFill>
              </a:rPr>
              <a:t>Improve Disaster Preparedness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sto MT" panose="020406030505050303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30AD0-D74D-40E7-8449-6C7EC0A3C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66" y="194405"/>
            <a:ext cx="2743991" cy="1918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B4D82C-2D39-473D-AFC5-670AE865B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664" y="4274234"/>
            <a:ext cx="4370672" cy="2072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B1D1FD-9014-4C7F-8467-762C3AA7C4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338" y="194405"/>
            <a:ext cx="2434814" cy="19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91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921</TotalTime>
  <Words>209</Words>
  <Application>Microsoft Office PowerPoint</Application>
  <PresentationFormat>Widescreen</PresentationFormat>
  <Paragraphs>78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Calisto MT</vt:lpstr>
      <vt:lpstr>Courier New</vt:lpstr>
      <vt:lpstr>Times New Roman</vt:lpstr>
      <vt:lpstr>Trebuchet MS</vt:lpstr>
      <vt:lpstr>Wingdings</vt:lpstr>
      <vt:lpstr>Wingdings 2</vt:lpstr>
      <vt:lpstr>Slate</vt:lpstr>
      <vt:lpstr>The San Francisco  Fire Department</vt:lpstr>
      <vt:lpstr>EMS 1 Introduction and Background</vt:lpstr>
      <vt:lpstr>Management Approach</vt:lpstr>
      <vt:lpstr>Goals and Objectives</vt:lpstr>
      <vt:lpstr>Goals and Objectives</vt:lpstr>
      <vt:lpstr>Goals and Objectives</vt:lpstr>
      <vt:lpstr>Goals and Objectives</vt:lpstr>
      <vt:lpstr>Goals and Objectives</vt:lpstr>
      <vt:lpstr>Goals and Objectives</vt:lpstr>
      <vt:lpstr>The first 60 days </vt:lpstr>
      <vt:lpstr>Focused activities moving forward</vt:lpstr>
      <vt:lpstr>Areas to Investigate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San Francisco Fire Department</dc:title>
  <dc:creator>Smith, Joshua (FIR)</dc:creator>
  <cp:lastModifiedBy>Conefrey, Maureen (FIR)</cp:lastModifiedBy>
  <cp:revision>28</cp:revision>
  <cp:lastPrinted>2019-07-10T04:36:38Z</cp:lastPrinted>
  <dcterms:created xsi:type="dcterms:W3CDTF">2019-07-08T19:11:19Z</dcterms:created>
  <dcterms:modified xsi:type="dcterms:W3CDTF">2019-07-18T19:29:12Z</dcterms:modified>
</cp:coreProperties>
</file>