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67" r:id="rId4"/>
    <p:sldId id="280" r:id="rId5"/>
    <p:sldId id="277" r:id="rId6"/>
    <p:sldId id="268" r:id="rId7"/>
    <p:sldId id="284" r:id="rId8"/>
    <p:sldId id="271" r:id="rId9"/>
    <p:sldId id="288" r:id="rId10"/>
    <p:sldId id="290" r:id="rId11"/>
    <p:sldId id="294" r:id="rId12"/>
    <p:sldId id="292" r:id="rId13"/>
    <p:sldId id="269" r:id="rId14"/>
    <p:sldId id="285" r:id="rId15"/>
    <p:sldId id="295" r:id="rId16"/>
    <p:sldId id="25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60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10F1-FC86-40C7-99B6-C009AFF6397E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70E8-5365-4A52-90D0-2346E09B7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San Francisco Fire Department and its role with the Transportation Advisory Staff Committee</a:t>
            </a:r>
          </a:p>
        </p:txBody>
      </p:sp>
      <p:pic>
        <p:nvPicPr>
          <p:cNvPr id="4" name="Content Placeholder 3" descr="SFFD 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28600"/>
            <a:ext cx="2895600" cy="2286000"/>
          </a:xfrm>
        </p:spPr>
      </p:pic>
      <p:pic>
        <p:nvPicPr>
          <p:cNvPr id="1026" name="Picture 2" descr="C:\Users\Bamy\Desktop\SFFD_vector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SFFD reviewers also consult with Support Services and Field Operations during reviews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4038600" cy="302825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919" y="2301081"/>
            <a:ext cx="4678362" cy="3733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Field evaluations of proposals are utilized in the review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Reviews may include vehicle field tests under existing and proposed conditions that are performed when necessary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0" y="5410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Conditions                                    Proposed Conditions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Proposals that create compromised fire service features are typically vetted with the representative/sponsor before the TASC meeting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Unresolved items are either placed “on-hold”, withdrawn from the agenda,  or objected to by SFFD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C:\Users\Bamy\Desktop\Dolores and 19th_SE_Ladder.jpg"/>
          <p:cNvPicPr>
            <a:picLocks noChangeAspect="1" noChangeArrowheads="1"/>
          </p:cNvPicPr>
          <p:nvPr/>
        </p:nvPicPr>
        <p:blipFill>
          <a:blip r:embed="rId2" cstate="print"/>
          <a:srcRect l="12897" t="18814" r="27506" b="22235"/>
          <a:stretch>
            <a:fillRect/>
          </a:stretch>
        </p:blipFill>
        <p:spPr bwMode="auto">
          <a:xfrm rot="16200000">
            <a:off x="2869763" y="406837"/>
            <a:ext cx="3937874" cy="6019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300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SFFD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600" dirty="0"/>
              <a:t>Meeting the increased demand to review new and existing infrastructure projects 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Communicating to various City Departments the complex SFFD operational needs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SFFD Recommendations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838200"/>
            <a:ext cx="8229600" cy="5791200"/>
          </a:xfrm>
        </p:spPr>
        <p:txBody>
          <a:bodyPr>
            <a:noAutofit/>
          </a:bodyPr>
          <a:lstStyle/>
          <a:p>
            <a:pPr lvl="0"/>
            <a:r>
              <a:rPr lang="en-US" sz="2300" dirty="0"/>
              <a:t>Develop a plan for a separate SFFD section that includes dedicated staff to review TASC proposals over the next four years, made up of members; include SFFD operation members in that section</a:t>
            </a:r>
          </a:p>
          <a:p>
            <a:pPr lvl="0"/>
            <a:r>
              <a:rPr lang="en-US" sz="2300" dirty="0"/>
              <a:t>Request the SFFD City Attorney to provide clarity regarding interpretation of which municipal codes supersede the Fire Code and Health and Safety Code and govern when there is a conflict;  </a:t>
            </a:r>
          </a:p>
          <a:p>
            <a:pPr lvl="0"/>
            <a:r>
              <a:rPr lang="en-US" sz="2300" dirty="0"/>
              <a:t>Educate sister city agencies and their staff of specific SFFD operation and access requirements and needs related to medical and fire incidents; recommend SFFD Division of Training create a fire department informational video/power point presentation with supporting documentation of fire response and fire ground operations and present to sister agencies </a:t>
            </a:r>
          </a:p>
          <a:p>
            <a:pPr lvl="0"/>
            <a:r>
              <a:rPr lang="en-US" sz="2300" dirty="0"/>
              <a:t>Continue to work with MTA to better communicate on all TASC related projects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my\Desktop\city logo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715000"/>
            <a:ext cx="6019800" cy="83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676400"/>
            <a:ext cx="586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Vision Zero goals to be achieved by 2024: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 Eliminate all traffic deaths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 Reduce severe and fatal injury inequities</a:t>
            </a:r>
          </a:p>
          <a:p>
            <a:pPr lvl="1"/>
            <a:r>
              <a:rPr lang="en-US" sz="2000" dirty="0"/>
              <a:t>   across neighborhoods, transportation modes,</a:t>
            </a:r>
          </a:p>
          <a:p>
            <a:pPr lvl="1"/>
            <a:r>
              <a:rPr lang="en-US" sz="2000" dirty="0"/>
              <a:t>   and populations</a:t>
            </a:r>
          </a:p>
        </p:txBody>
      </p:sp>
      <p:pic>
        <p:nvPicPr>
          <p:cNvPr id="5" name="Picture 2" descr="C:\Users\Bamy\Desktop\sf vision zero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2286000" cy="1099494"/>
          </a:xfrm>
          <a:prstGeom prst="rect">
            <a:avLst/>
          </a:prstGeom>
          <a:noFill/>
        </p:spPr>
      </p:pic>
      <p:pic>
        <p:nvPicPr>
          <p:cNvPr id="6" name="Picture 3" descr="C:\Users\Bamy\Desktop\Better Streets Plan excerpts_Pag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09800"/>
            <a:ext cx="2473036" cy="3200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Thank you !  Questions?</a:t>
            </a:r>
          </a:p>
        </p:txBody>
      </p:sp>
      <p:pic>
        <p:nvPicPr>
          <p:cNvPr id="9" name="Picture 2" descr="C:\Users\Bamy\Desktop\SFFD_vector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962400"/>
            <a:ext cx="1371600" cy="128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Transportation Advisory Staff Committee          (TASC)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001000" cy="3962400"/>
          </a:xfrm>
        </p:spPr>
        <p:txBody>
          <a:bodyPr>
            <a:normAutofit/>
          </a:bodyPr>
          <a:lstStyle/>
          <a:p>
            <a:r>
              <a:rPr lang="en-US" dirty="0"/>
              <a:t>Overview of TASC</a:t>
            </a:r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endParaRPr lang="en-US" dirty="0"/>
          </a:p>
          <a:p>
            <a:r>
              <a:rPr lang="en-US" dirty="0"/>
              <a:t>Recommendations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Transportation Advisory Staff Committee (TASC)</a:t>
            </a:r>
          </a:p>
          <a:p>
            <a:pPr marL="0" indent="0">
              <a:buNone/>
            </a:pPr>
            <a:r>
              <a:rPr lang="en-US" sz="2800" b="1" dirty="0"/>
              <a:t>is described as: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“ An interdepartmental committee chaired by the SFMTA that</a:t>
            </a:r>
          </a:p>
          <a:p>
            <a:pPr marL="0" indent="0">
              <a:buNone/>
            </a:pPr>
            <a:r>
              <a:rPr lang="en-US" sz="2400" dirty="0"/>
              <a:t>     discusses proposed legislation or proposed street changes</a:t>
            </a:r>
          </a:p>
          <a:p>
            <a:pPr marL="0" indent="0">
              <a:buNone/>
            </a:pPr>
            <a:r>
              <a:rPr lang="en-US" sz="2400" dirty="0"/>
              <a:t>     prior to proceeding to a SFMTA public hearing 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/>
            <a:r>
              <a:rPr lang="en-US" sz="2400" dirty="0"/>
              <a:t>    Provides a regular forum for key agencies to review and</a:t>
            </a:r>
          </a:p>
          <a:p>
            <a:pPr marL="0" indent="0">
              <a:buNone/>
            </a:pPr>
            <a:r>
              <a:rPr lang="en-US" sz="2400" dirty="0"/>
              <a:t>      comment on proposed changes to the public right-of-way</a:t>
            </a:r>
          </a:p>
          <a:p>
            <a:pPr marL="0" indent="0">
              <a:buNone/>
            </a:pPr>
            <a:endParaRPr lang="en-US" sz="2400" dirty="0"/>
          </a:p>
          <a:p>
            <a:pPr marL="0" indent="0"/>
            <a:r>
              <a:rPr lang="en-US" sz="2400" dirty="0"/>
              <a:t>    TASC:  only </a:t>
            </a:r>
            <a:r>
              <a:rPr lang="en-US" sz="2400" u="sng" dirty="0"/>
              <a:t>an</a:t>
            </a:r>
            <a:r>
              <a:rPr lang="en-US" sz="2400" dirty="0"/>
              <a:t> </a:t>
            </a:r>
            <a:r>
              <a:rPr lang="en-US" sz="2400" u="sng" dirty="0"/>
              <a:t>informal</a:t>
            </a:r>
            <a:r>
              <a:rPr lang="en-US" sz="2400" dirty="0"/>
              <a:t> </a:t>
            </a:r>
            <a:r>
              <a:rPr lang="en-US" sz="2400" u="sng" dirty="0"/>
              <a:t>advisory</a:t>
            </a:r>
            <a:r>
              <a:rPr lang="en-US" sz="2400" dirty="0"/>
              <a:t> </a:t>
            </a:r>
            <a:r>
              <a:rPr lang="en-US" sz="2400" u="sng" dirty="0"/>
              <a:t>board</a:t>
            </a:r>
            <a:r>
              <a:rPr lang="en-US" sz="2400" dirty="0"/>
              <a:t>;  the committee</a:t>
            </a:r>
          </a:p>
          <a:p>
            <a:pPr marL="0" indent="0">
              <a:buNone/>
            </a:pPr>
            <a:r>
              <a:rPr lang="en-US" sz="2400" dirty="0"/>
              <a:t>      does not approve  or disapprove items presented at TASC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20601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1722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400" dirty="0"/>
              <a:t>Agencies represented at TASC bi-monthly meetings: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SFMTA Sustainable Streets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SFMTA Transit Operations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SFMTA Parking Enforcement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SFMTA Taxi Services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Planning Dept.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Dept. of Public Works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Police Dept.</a:t>
            </a:r>
          </a:p>
          <a:p>
            <a:pPr marL="400050" lvl="1" indent="0">
              <a:buFont typeface="Courier New" pitchFamily="49" charset="0"/>
              <a:buChar char="o"/>
            </a:pPr>
            <a:r>
              <a:rPr lang="en-US" sz="2400" dirty="0"/>
              <a:t>   Fire Dept. 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Agenda items heard at TASC meetings are for proposed legislative or street changes requested by a project sponsor</a:t>
            </a:r>
          </a:p>
          <a:p>
            <a:pPr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</a:p>
          <a:p>
            <a:pPr lvl="1">
              <a:buNone/>
            </a:pPr>
            <a:r>
              <a:rPr lang="en-US" sz="2000" b="1" dirty="0"/>
              <a:t>Sponsors include:</a:t>
            </a:r>
          </a:p>
          <a:p>
            <a:pPr lvl="1"/>
            <a:r>
              <a:rPr lang="en-US" sz="2000" dirty="0"/>
              <a:t>Individuals (property owner, resident, business owner)</a:t>
            </a:r>
          </a:p>
          <a:p>
            <a:pPr lvl="1"/>
            <a:r>
              <a:rPr lang="en-US" sz="2000" dirty="0"/>
              <a:t>Community/Business organizations</a:t>
            </a:r>
          </a:p>
          <a:p>
            <a:pPr lvl="1"/>
            <a:r>
              <a:rPr lang="en-US" sz="2000" dirty="0"/>
              <a:t>Private  Developers</a:t>
            </a:r>
          </a:p>
          <a:p>
            <a:pPr lvl="1"/>
            <a:r>
              <a:rPr lang="en-US" sz="2000" dirty="0"/>
              <a:t>City agencies</a:t>
            </a:r>
          </a:p>
          <a:p>
            <a:pPr marL="400050" lvl="1" indent="0">
              <a:buFont typeface="Courier New" pitchFamily="49" charset="0"/>
              <a:buChar char="o"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600" dirty="0"/>
              <a:t>Proposed legislative or street change presented at TASC include:</a:t>
            </a:r>
          </a:p>
          <a:p>
            <a:pPr lvl="0">
              <a:buNone/>
            </a:pPr>
            <a:endParaRPr lang="en-US" sz="300" dirty="0"/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Curb-color designation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Lane striping/re-configuration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Speed limits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Bicycle parking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Bicycle path, lane, route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Street Parking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Pedestrian and traffic signals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Traffic and parking signage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Transit shelters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/>
              <a:t>  Traffic calming and </a:t>
            </a:r>
            <a:r>
              <a:rPr lang="en-US" sz="2000" dirty="0"/>
              <a:t>pedestrian safety measures:</a:t>
            </a:r>
          </a:p>
          <a:p>
            <a:pPr lvl="1">
              <a:buNone/>
            </a:pPr>
            <a:r>
              <a:rPr lang="en-US" sz="2000" dirty="0"/>
              <a:t>        -  Speed humps/cushions</a:t>
            </a:r>
          </a:p>
          <a:p>
            <a:pPr lvl="1">
              <a:buNone/>
            </a:pPr>
            <a:r>
              <a:rPr lang="en-US" sz="2000" dirty="0"/>
              <a:t>        -  Bulb-outs/widened sidewalks</a:t>
            </a:r>
          </a:p>
          <a:p>
            <a:pPr lvl="1">
              <a:buNone/>
            </a:pPr>
            <a:r>
              <a:rPr lang="en-US" sz="2000" dirty="0"/>
              <a:t>        -  Chicanes</a:t>
            </a:r>
          </a:p>
          <a:p>
            <a:pPr lvl="1">
              <a:buNone/>
            </a:pPr>
            <a:r>
              <a:rPr lang="en-US" sz="2000" dirty="0"/>
              <a:t>        -  Medians/Islands</a:t>
            </a:r>
          </a:p>
          <a:p>
            <a:pPr lvl="1">
              <a:buNone/>
            </a:pPr>
            <a:r>
              <a:rPr lang="en-US" sz="2000" dirty="0"/>
              <a:t>        -  Raised Crosswalks</a:t>
            </a:r>
          </a:p>
          <a:p>
            <a:pPr lvl="1">
              <a:buNone/>
            </a:pPr>
            <a:r>
              <a:rPr lang="en-US" sz="2000" dirty="0"/>
              <a:t>        -  Lane Reduction/removal</a:t>
            </a:r>
          </a:p>
          <a:p>
            <a:pPr lvl="1">
              <a:buNone/>
            </a:pPr>
            <a:r>
              <a:rPr lang="en-US" sz="2000" dirty="0"/>
              <a:t>        -  Speed Limit Changes</a:t>
            </a:r>
          </a:p>
          <a:p>
            <a:pPr lvl="1">
              <a:buNone/>
            </a:pPr>
            <a:r>
              <a:rPr lang="en-US" sz="2000" dirty="0"/>
              <a:t>        -  Traffic circles</a:t>
            </a:r>
            <a:endParaRPr lang="en-US" sz="1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Items required to be heard at a SFMTA public hearing are typically presented at TASC through a SFMTA representative before proceeding to the public hearing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 Meetings are not open to the public; however, non-</a:t>
            </a:r>
          </a:p>
          <a:p>
            <a:pPr marL="0" indent="0">
              <a:buNone/>
            </a:pPr>
            <a:r>
              <a:rPr lang="en-US" sz="2400" dirty="0"/>
              <a:t>      governmental parties are invited to present or participate</a:t>
            </a:r>
          </a:p>
          <a:p>
            <a:pPr marL="0" indent="0">
              <a:buNone/>
            </a:pPr>
            <a:r>
              <a:rPr lang="en-US" sz="2400" dirty="0"/>
              <a:t>      in committee meetings when appropriate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 TASC members may review, discuss, and comment on items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 Each agency states whether they  “object/not object” to</a:t>
            </a:r>
          </a:p>
          <a:p>
            <a:pPr marL="0" indent="0">
              <a:buNone/>
            </a:pPr>
            <a:r>
              <a:rPr lang="en-US" sz="2400" dirty="0"/>
              <a:t>      the item;  can also “not object with conditions or</a:t>
            </a:r>
          </a:p>
          <a:p>
            <a:pPr marL="0" indent="0">
              <a:buNone/>
            </a:pPr>
            <a:r>
              <a:rPr lang="en-US" sz="2400" dirty="0"/>
              <a:t>      recommendations”</a:t>
            </a:r>
          </a:p>
        </p:txBody>
      </p:sp>
    </p:spTree>
    <p:extLst>
      <p:ext uri="{BB962C8B-B14F-4D97-AF65-F5344CB8AC3E}">
        <p14:creationId xmlns:p14="http://schemas.microsoft.com/office/powerpoint/2010/main" val="371814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Committee agencies can also recommend that an item be</a:t>
            </a:r>
          </a:p>
          <a:p>
            <a:pPr marL="0" indent="0">
              <a:buNone/>
            </a:pPr>
            <a:r>
              <a:rPr lang="en-US" sz="2400" dirty="0"/>
              <a:t>     placed “on-hold”;  the item is not scheduled for public hearing</a:t>
            </a:r>
          </a:p>
          <a:p>
            <a:pPr marL="0" indent="0">
              <a:buNone/>
            </a:pPr>
            <a:r>
              <a:rPr lang="en-US" sz="2400" dirty="0"/>
              <a:t>     until agency issues are resolved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Proposals not scheduled for a SFMTA public hearing  may also</a:t>
            </a:r>
          </a:p>
          <a:p>
            <a:pPr marL="0" indent="0">
              <a:buNone/>
            </a:pPr>
            <a:r>
              <a:rPr lang="en-US" sz="2400" dirty="0"/>
              <a:t>    be presented to the Committee but are for discussion or</a:t>
            </a:r>
          </a:p>
          <a:p>
            <a:pPr marL="0" indent="0">
              <a:buNone/>
            </a:pPr>
            <a:r>
              <a:rPr lang="en-US" sz="2400" dirty="0"/>
              <a:t>    information purposes only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TASC disposition is provided to the SFMTA Board for</a:t>
            </a:r>
          </a:p>
          <a:p>
            <a:pPr marL="0" indent="0">
              <a:buNone/>
            </a:pPr>
            <a:r>
              <a:rPr lang="en-US" sz="2400" dirty="0"/>
              <a:t>consideration in conjunction with public comments during</a:t>
            </a:r>
          </a:p>
          <a:p>
            <a:pPr marL="0" indent="0">
              <a:buNone/>
            </a:pPr>
            <a:r>
              <a:rPr lang="en-US" sz="2400" dirty="0"/>
              <a:t>the SFMTA public hearing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SFFD review: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SFFD reviews each agenda item prior to the TASC meeting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 SFFD requests item documents be provided to SFFD</a:t>
            </a:r>
          </a:p>
          <a:p>
            <a:pPr marL="0" indent="0">
              <a:buNone/>
            </a:pPr>
            <a:r>
              <a:rPr lang="en-US" sz="2400" dirty="0"/>
              <a:t>      for review a minimum of (5) business days before the</a:t>
            </a:r>
          </a:p>
          <a:p>
            <a:pPr marL="0" indent="0">
              <a:buNone/>
            </a:pPr>
            <a:r>
              <a:rPr lang="en-US" sz="2400" dirty="0"/>
              <a:t>      TASC meeting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 SFFD requires drawings be provided reflecting fire service</a:t>
            </a:r>
          </a:p>
          <a:p>
            <a:pPr marL="0" indent="0">
              <a:buNone/>
            </a:pPr>
            <a:r>
              <a:rPr lang="en-US" sz="2400" dirty="0"/>
              <a:t>     features under both existing conditions and proposed</a:t>
            </a:r>
          </a:p>
          <a:p>
            <a:pPr marL="0" indent="0">
              <a:buNone/>
            </a:pPr>
            <a:r>
              <a:rPr lang="en-US" sz="2400" dirty="0"/>
              <a:t>     conditions</a:t>
            </a:r>
          </a:p>
          <a:p>
            <a:pPr marL="0" indent="0">
              <a:buFont typeface="Courier New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50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Fire service features reviewed include: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fire vehicle access</a:t>
            </a:r>
          </a:p>
          <a:p>
            <a:pPr marL="0" indent="0"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building access and fire dept. connection access</a:t>
            </a:r>
          </a:p>
          <a:p>
            <a:pPr marL="0" indent="0"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fire water supply access</a:t>
            </a:r>
          </a:p>
          <a:p>
            <a:pPr marL="0" indent="0"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Font typeface="Courier New" pitchFamily="49" charset="0"/>
              <a:buChar char="o"/>
            </a:pPr>
            <a:r>
              <a:rPr lang="en-US" sz="2400" dirty="0"/>
              <a:t>  fire ground operation access</a:t>
            </a:r>
          </a:p>
          <a:p>
            <a:pPr marL="0" indent="0">
              <a:buFont typeface="Courier New" pitchFamily="49" charset="0"/>
              <a:buChar char="o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50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693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   The San Francisco Fire Department and its role with the Transportation Advisory Staff Committee</vt:lpstr>
      <vt:lpstr> Transportation Advisory Staff Committee          (TASC)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SFFD reviewers also consult with Support Services and Field Operations during reviews </vt:lpstr>
      <vt:lpstr>Field evaluations of proposals are utilized in the review</vt:lpstr>
      <vt:lpstr>Reviews may include vehicle field tests under existing and proposed conditions that are performed when necessary</vt:lpstr>
      <vt:lpstr>PowerPoint Presentation</vt:lpstr>
      <vt:lpstr>SFFD Challenges</vt:lpstr>
      <vt:lpstr>SFFD Recommendations </vt:lpstr>
      <vt:lpstr>Thank you !  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Advisory      Safety Committee    (T.A.S.C)</dc:title>
  <dc:creator>Rachel Balmy</dc:creator>
  <cp:lastModifiedBy>Conefrey, Maureen (FIR)</cp:lastModifiedBy>
  <cp:revision>126</cp:revision>
  <cp:lastPrinted>2016-07-12T20:46:30Z</cp:lastPrinted>
  <dcterms:created xsi:type="dcterms:W3CDTF">2016-07-09T03:27:50Z</dcterms:created>
  <dcterms:modified xsi:type="dcterms:W3CDTF">2016-07-13T21:16:31Z</dcterms:modified>
</cp:coreProperties>
</file>