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4" r:id="rId3"/>
    <p:sldId id="262" r:id="rId4"/>
    <p:sldId id="263" r:id="rId5"/>
    <p:sldId id="257" r:id="rId6"/>
    <p:sldId id="260" r:id="rId7"/>
    <p:sldId id="261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 admi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16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52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20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creen Shot 2015-04-14 at 2.45.23 P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2988"/>
            <a:ext cx="12192000" cy="1047343"/>
          </a:xfrm>
          <a:prstGeom prst="rect">
            <a:avLst/>
          </a:prstGeom>
        </p:spPr>
      </p:pic>
      <p:pic>
        <p:nvPicPr>
          <p:cNvPr id="24" name="Picture 23" descr="SB50_Primary_Regional_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93" y="5967997"/>
            <a:ext cx="1066528" cy="727485"/>
          </a:xfrm>
          <a:prstGeom prst="rect">
            <a:avLst/>
          </a:prstGeom>
        </p:spPr>
      </p:pic>
      <p:pic>
        <p:nvPicPr>
          <p:cNvPr id="2" name="Picture 1" descr="NFLX_gold_PMS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662" y="5897653"/>
            <a:ext cx="1319541" cy="10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creen Shot 2015-04-14 at 2.45.23 PM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812988"/>
            <a:ext cx="12192000" cy="1047343"/>
          </a:xfrm>
          <a:prstGeom prst="rect">
            <a:avLst/>
          </a:prstGeom>
        </p:spPr>
      </p:pic>
      <p:pic>
        <p:nvPicPr>
          <p:cNvPr id="24" name="Picture 23" descr="SB50_Primary_Regional_CMYK.eps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993" y="5967997"/>
            <a:ext cx="1066528" cy="727485"/>
          </a:xfrm>
          <a:prstGeom prst="rect">
            <a:avLst/>
          </a:prstGeom>
        </p:spPr>
      </p:pic>
      <p:pic>
        <p:nvPicPr>
          <p:cNvPr id="2" name="Picture 1" descr="NFLX_gold_PMS.eps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662" y="5897653"/>
            <a:ext cx="1319541" cy="100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91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0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64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58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84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4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3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60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170FA-010F-41D8-96F2-3EC6B40CDDCA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A1536-3DCD-4E9B-A490-417FC203B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5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Splash%20Demo.ppt#-1,1,Slide 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Splash%20Demo.ppt#-1,1,Slide 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Splash%20Demo.ppt#-1,1,Slide 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Splash%20Demo.ppt#-1,1,Slide 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Splash%20Demo.ppt#-1,1,Slide 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media.nbclosangeles.com/images/1200*675/06-04-2014-super-bowl-50-logo-sky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3049" r="25067" b="9467"/>
          <a:stretch>
            <a:fillRect/>
          </a:stretch>
        </p:blipFill>
        <p:spPr bwMode="auto">
          <a:xfrm>
            <a:off x="0" y="0"/>
            <a:ext cx="62309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3" descr="pic13331.jpg">
            <a:hlinkClick r:id="rId3" action="ppaction://hlinkpres?slideindex=1&amp;slidetitle=Slide 1" highlightClick="1"/>
          </p:cNvPr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6492240" y="1436914"/>
            <a:ext cx="5543006" cy="472875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49725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Events</a:t>
            </a:r>
            <a:r>
              <a:rPr lang="en-US" dirty="0" smtClean="0">
                <a:solidFill>
                  <a:schemeClr val="bg1"/>
                </a:solidFill>
              </a:rPr>
              <a:t>:  Jan. 30 – Feb. 7   </a:t>
            </a:r>
            <a:r>
              <a:rPr lang="en-US" sz="3600" dirty="0" smtClean="0">
                <a:solidFill>
                  <a:schemeClr val="bg1"/>
                </a:solidFill>
              </a:rPr>
              <a:t>(Build out Jan. 22)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NFL Sanctioned Events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NFL Experience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SB City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NFL Honors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SB Host Committee Events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NFL VIP Party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NFL Owner’s Party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Non-Sanctioned Events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CBS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Maxim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Playboy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Bud Light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ESPN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Direct TV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Metallica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Still Unknown…</a:t>
            </a:r>
          </a:p>
          <a:p>
            <a:pPr lvl="1"/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56491" y="5690009"/>
            <a:ext cx="11535509" cy="1123304"/>
            <a:chOff x="0" y="4"/>
            <a:chExt cx="9144000" cy="1123304"/>
          </a:xfrm>
        </p:grpSpPr>
        <p:sp>
          <p:nvSpPr>
            <p:cNvPr id="7" name="Rounded Rectangle 6"/>
            <p:cNvSpPr/>
            <p:nvPr/>
          </p:nvSpPr>
          <p:spPr>
            <a:xfrm>
              <a:off x="0" y="4"/>
              <a:ext cx="9144000" cy="1123304"/>
            </a:xfrm>
            <a:prstGeom prst="roundRect">
              <a:avLst/>
            </a:prstGeom>
            <a:solidFill>
              <a:schemeClr val="accent4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54835" y="54839"/>
              <a:ext cx="9034330" cy="1013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6690" tIns="186690" rIns="186690" bIns="18669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900" kern="1200" dirty="0" smtClean="0">
                  <a:solidFill>
                    <a:srgbClr val="FFC000"/>
                  </a:solidFill>
                  <a:latin typeface="Georgia" panose="02040502050405020303" pitchFamily="18" charset="0"/>
                  <a:cs typeface="Andalus" panose="02020603050405020304" pitchFamily="18" charset="-78"/>
                </a:rPr>
                <a:t>SB 50 San Francisco</a:t>
              </a:r>
              <a:endParaRPr lang="en-US" sz="4900" kern="1200" dirty="0">
                <a:solidFill>
                  <a:srgbClr val="FFC000"/>
                </a:solidFill>
                <a:latin typeface="Georgia" panose="02040502050405020303" pitchFamily="18" charset="0"/>
                <a:cs typeface="Andalus" panose="02020603050405020304" pitchFamily="18" charset="-78"/>
              </a:endParaRPr>
            </a:p>
          </p:txBody>
        </p:sp>
      </p:grpSp>
      <p:pic>
        <p:nvPicPr>
          <p:cNvPr id="9" name="Picture 2" descr="http://media.nbclosangeles.com/images/1200*675/06-04-2014-super-bowl-50-logo-sky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3049" r="25067" b="9467"/>
          <a:stretch>
            <a:fillRect/>
          </a:stretch>
        </p:blipFill>
        <p:spPr bwMode="auto">
          <a:xfrm>
            <a:off x="-50742" y="5705498"/>
            <a:ext cx="141446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3" descr="pic13331.jpg">
            <a:hlinkClick r:id="rId3" action="ppaction://hlinkpres?slideindex=1&amp;slidetitle=Slide 1" highlightClick="1"/>
          </p:cNvPr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10663441" y="47188"/>
            <a:ext cx="1462076" cy="14942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90986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Working with the following Agencies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1858"/>
            <a:ext cx="10515600" cy="435133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Other CCSF Agencies: DEM, MTA, SFPD, SFSD, SF Port, SFO, </a:t>
            </a:r>
            <a:r>
              <a:rPr lang="en-US" dirty="0" err="1" smtClean="0">
                <a:solidFill>
                  <a:schemeClr val="bg1"/>
                </a:solidFill>
              </a:rPr>
              <a:t>etc</a:t>
            </a:r>
            <a:r>
              <a:rPr lang="en-US" dirty="0" smtClean="0">
                <a:solidFill>
                  <a:schemeClr val="bg1"/>
                </a:solidFill>
              </a:rPr>
              <a:t>…</a:t>
            </a:r>
          </a:p>
          <a:p>
            <a:pPr marL="0" indent="0">
              <a:buNone/>
            </a:pPr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Federal Agencies: FBI, DOE, DHS, National Guard Civil Support Team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Local/Regional: Cal OES, Santa Clara County, San Mateo County, Alameda County, Marin County</a:t>
            </a:r>
          </a:p>
          <a:p>
            <a:pPr marL="0" indent="0">
              <a:buNone/>
            </a:pPr>
            <a:endParaRPr lang="en-US" sz="1100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Centers to be Activated: IOC, JOC, JIC, AHC, FAA, SCC EOC, SF EOC, SFPD DOC, Command Posts at SB City &amp; NFLX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60583" y="5734696"/>
            <a:ext cx="11031417" cy="1123304"/>
            <a:chOff x="0" y="4"/>
            <a:chExt cx="9144000" cy="1123304"/>
          </a:xfrm>
        </p:grpSpPr>
        <p:sp>
          <p:nvSpPr>
            <p:cNvPr id="7" name="Rounded Rectangle 6"/>
            <p:cNvSpPr/>
            <p:nvPr/>
          </p:nvSpPr>
          <p:spPr>
            <a:xfrm>
              <a:off x="0" y="4"/>
              <a:ext cx="9144000" cy="1123304"/>
            </a:xfrm>
            <a:prstGeom prst="roundRect">
              <a:avLst/>
            </a:prstGeom>
            <a:solidFill>
              <a:schemeClr val="accent4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54835" y="54839"/>
              <a:ext cx="9034330" cy="1013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6690" tIns="186690" rIns="186690" bIns="18669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900" kern="1200" dirty="0" smtClean="0">
                  <a:solidFill>
                    <a:srgbClr val="FFC000"/>
                  </a:solidFill>
                  <a:latin typeface="Georgia" panose="02040502050405020303" pitchFamily="18" charset="0"/>
                  <a:cs typeface="Andalus" panose="02020603050405020304" pitchFamily="18" charset="-78"/>
                </a:rPr>
                <a:t>SB 50 San Francisco</a:t>
              </a:r>
              <a:endParaRPr lang="en-US" sz="4900" kern="1200" dirty="0">
                <a:solidFill>
                  <a:srgbClr val="FFC000"/>
                </a:solidFill>
                <a:latin typeface="Georgia" panose="02040502050405020303" pitchFamily="18" charset="0"/>
                <a:cs typeface="Andalus" panose="02020603050405020304" pitchFamily="18" charset="-78"/>
              </a:endParaRPr>
            </a:p>
          </p:txBody>
        </p:sp>
      </p:grpSp>
      <p:pic>
        <p:nvPicPr>
          <p:cNvPr id="9" name="Picture 2" descr="http://media.nbclosangeles.com/images/1200*675/06-04-2014-super-bowl-50-logo-sky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3049" r="25067" b="9467"/>
          <a:stretch>
            <a:fillRect/>
          </a:stretch>
        </p:blipFill>
        <p:spPr bwMode="auto">
          <a:xfrm>
            <a:off x="0" y="5734050"/>
            <a:ext cx="141446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Content Placeholder 3" descr="pic13331.jpg">
            <a:hlinkClick r:id="rId3" action="ppaction://hlinkpres?slideindex=1&amp;slidetitle=Slide 1" highlightClick="1"/>
          </p:cNvPr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10647031" y="66719"/>
            <a:ext cx="1478485" cy="14703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77447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4496"/>
            <a:ext cx="10515600" cy="1018233"/>
          </a:xfrm>
        </p:spPr>
        <p:txBody>
          <a:bodyPr/>
          <a:lstStyle/>
          <a:p>
            <a:r>
              <a:rPr lang="en-US" u="sng" dirty="0" smtClean="0">
                <a:solidFill>
                  <a:schemeClr val="bg1"/>
                </a:solidFill>
              </a:rPr>
              <a:t>Developing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739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Fire Response Plans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EMS Plans (NFLX &amp; SB City)</a:t>
            </a:r>
          </a:p>
          <a:p>
            <a:r>
              <a:rPr lang="en-US" dirty="0" err="1" smtClean="0">
                <a:solidFill>
                  <a:schemeClr val="bg1"/>
                </a:solidFill>
              </a:rPr>
              <a:t>Haz</a:t>
            </a:r>
            <a:r>
              <a:rPr lang="en-US" dirty="0" smtClean="0">
                <a:solidFill>
                  <a:schemeClr val="bg1"/>
                </a:solidFill>
              </a:rPr>
              <a:t> Mat Plans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Interoperable Communications Plans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Mutual Aid Plans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Fire Prevention (very involved with permitting and life safety)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Credentialing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Visiting Public Safety Officials</a:t>
            </a:r>
          </a:p>
          <a:p>
            <a:r>
              <a:rPr lang="en-US" b="1" u="sng" dirty="0" smtClean="0">
                <a:solidFill>
                  <a:schemeClr val="bg1"/>
                </a:solidFill>
              </a:rPr>
              <a:t>Traffic Planning with the SFPD!!</a:t>
            </a:r>
            <a:endParaRPr lang="en-US" b="1" u="sng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60583" y="5734696"/>
            <a:ext cx="11031417" cy="1123304"/>
            <a:chOff x="0" y="4"/>
            <a:chExt cx="9144000" cy="1123304"/>
          </a:xfrm>
        </p:grpSpPr>
        <p:sp>
          <p:nvSpPr>
            <p:cNvPr id="5" name="Rounded Rectangle 4"/>
            <p:cNvSpPr/>
            <p:nvPr/>
          </p:nvSpPr>
          <p:spPr>
            <a:xfrm>
              <a:off x="0" y="4"/>
              <a:ext cx="9144000" cy="1123304"/>
            </a:xfrm>
            <a:prstGeom prst="roundRect">
              <a:avLst/>
            </a:prstGeom>
            <a:solidFill>
              <a:schemeClr val="accent4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4835" y="54839"/>
              <a:ext cx="9034330" cy="1013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6690" tIns="186690" rIns="186690" bIns="18669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900" kern="1200" dirty="0" smtClean="0">
                  <a:solidFill>
                    <a:srgbClr val="FFC000"/>
                  </a:solidFill>
                  <a:latin typeface="Georgia" panose="02040502050405020303" pitchFamily="18" charset="0"/>
                  <a:cs typeface="Andalus" panose="02020603050405020304" pitchFamily="18" charset="-78"/>
                </a:rPr>
                <a:t>SB 50 San Francisco</a:t>
              </a:r>
              <a:endParaRPr lang="en-US" sz="4900" kern="1200" dirty="0">
                <a:solidFill>
                  <a:srgbClr val="FFC000"/>
                </a:solidFill>
                <a:latin typeface="Georgia" panose="02040502050405020303" pitchFamily="18" charset="0"/>
                <a:cs typeface="Andalus" panose="02020603050405020304" pitchFamily="18" charset="-78"/>
              </a:endParaRPr>
            </a:p>
          </p:txBody>
        </p:sp>
      </p:grpSp>
      <p:pic>
        <p:nvPicPr>
          <p:cNvPr id="7" name="Picture 2" descr="http://media.nbclosangeles.com/images/1200*675/06-04-2014-super-bowl-50-logo-sky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3049" r="25067" b="9467"/>
          <a:stretch>
            <a:fillRect/>
          </a:stretch>
        </p:blipFill>
        <p:spPr bwMode="auto">
          <a:xfrm>
            <a:off x="0" y="5734050"/>
            <a:ext cx="141446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3" descr="pic13331.jpg">
            <a:hlinkClick r:id="rId3" action="ppaction://hlinkpres?slideindex=1&amp;slidetitle=Slide 1" highlightClick="1"/>
          </p:cNvPr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10658074" y="66611"/>
            <a:ext cx="1483013" cy="147480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46443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25590" y="2118"/>
          <a:ext cx="1587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25590" y="2118"/>
                        <a:ext cx="1587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24875" y="6565558"/>
            <a:ext cx="2133600" cy="292442"/>
          </a:xfrm>
        </p:spPr>
        <p:txBody>
          <a:bodyPr/>
          <a:lstStyle/>
          <a:p>
            <a:fld id="{AF88E988-FB04-AB4E-BE5A-59F242AF7F7A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764960" y="222622"/>
            <a:ext cx="5419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EndzoneSans-Bold"/>
                <a:cs typeface="EndzoneSans-Bold"/>
              </a:rPr>
              <a:t>OVERALL SITE PLAN</a:t>
            </a:r>
          </a:p>
        </p:txBody>
      </p:sp>
      <p:pic>
        <p:nvPicPr>
          <p:cNvPr id="4" name="Picture 3" descr="Screen Shot 2015-05-29 at 3.25.00 PM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896101" y="4185336"/>
            <a:ext cx="1501775" cy="461665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FFFFFF"/>
                </a:solidFill>
                <a:latin typeface="EndzoneSans-Medium"/>
                <a:cs typeface="EndzoneSans-Medium"/>
              </a:rPr>
              <a:t>Moscone</a:t>
            </a:r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 South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• NFLX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96100" y="2542403"/>
            <a:ext cx="1739900" cy="461665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FFFFFF"/>
                </a:solidFill>
                <a:latin typeface="EndzoneSans-Medium"/>
                <a:cs typeface="EndzoneSans-Medium"/>
              </a:rPr>
              <a:t>Moscone</a:t>
            </a:r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 North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• NFLX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82800" y="1711406"/>
            <a:ext cx="2400300" cy="1015663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FFFFFF"/>
                </a:solidFill>
                <a:latin typeface="EndzoneSans-Medium"/>
                <a:cs typeface="EndzoneSans-Medium"/>
              </a:rPr>
              <a:t>Moscone</a:t>
            </a:r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 West</a:t>
            </a:r>
          </a:p>
          <a:p>
            <a:pPr marL="171450" indent="-171450" algn="ctr">
              <a:buFontTx/>
              <a:buChar char="•"/>
            </a:pPr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NFL Shop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• Media Center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• Downtown </a:t>
            </a:r>
            <a:r>
              <a:rPr lang="en-US" sz="1200" dirty="0" err="1">
                <a:solidFill>
                  <a:srgbClr val="FFFFFF"/>
                </a:solidFill>
                <a:latin typeface="EndzoneSans-Medium"/>
                <a:cs typeface="EndzoneSans-Medium"/>
              </a:rPr>
              <a:t>Accred</a:t>
            </a:r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 Center</a:t>
            </a:r>
          </a:p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• NFLX Box Office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4654526" y="3350627"/>
            <a:ext cx="766306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4</a:t>
            </a:r>
            <a:r>
              <a:rPr lang="en-US" sz="1200" baseline="30000" dirty="0">
                <a:solidFill>
                  <a:srgbClr val="FFFFFF"/>
                </a:solidFill>
              </a:rPr>
              <a:t>th</a:t>
            </a:r>
            <a:r>
              <a:rPr lang="en-US" sz="1200" dirty="0">
                <a:solidFill>
                  <a:srgbClr val="FFFFFF"/>
                </a:solidFill>
              </a:rPr>
              <a:t> Street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9797326" y="3350627"/>
            <a:ext cx="767708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3</a:t>
            </a:r>
            <a:r>
              <a:rPr lang="en-US" sz="1200" baseline="30000" dirty="0">
                <a:solidFill>
                  <a:srgbClr val="FFFFFF"/>
                </a:solidFill>
              </a:rPr>
              <a:t>rd</a:t>
            </a:r>
            <a:r>
              <a:rPr lang="en-US" sz="1200" dirty="0">
                <a:solidFill>
                  <a:srgbClr val="FFFFFF"/>
                </a:solidFill>
              </a:rPr>
              <a:t> Street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21604" y="3349926"/>
            <a:ext cx="1095297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Howard Street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65504" y="3363826"/>
            <a:ext cx="1095297" cy="27699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FF"/>
                </a:solidFill>
              </a:rPr>
              <a:t>Howard Street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36001" y="1950473"/>
            <a:ext cx="931863" cy="276999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YBCA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321301" y="1711406"/>
            <a:ext cx="931863" cy="276999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 err="1">
                <a:solidFill>
                  <a:srgbClr val="FFFFFF"/>
                </a:solidFill>
                <a:latin typeface="EndzoneSans-Medium"/>
                <a:cs typeface="EndzoneSans-Medium"/>
              </a:rPr>
              <a:t>Metreon</a:t>
            </a:r>
            <a:endParaRPr lang="en-US" sz="1200" dirty="0">
              <a:solidFill>
                <a:srgbClr val="FFFFFF"/>
              </a:solidFill>
              <a:latin typeface="EndzoneSans-Medium"/>
              <a:cs typeface="EndzoneSans-Medium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96101" y="924006"/>
            <a:ext cx="931863" cy="646331"/>
          </a:xfrm>
          <a:prstGeom prst="rect">
            <a:avLst/>
          </a:prstGeom>
          <a:solidFill>
            <a:srgbClr val="3366FF">
              <a:alpha val="50000"/>
            </a:srgbClr>
          </a:solidFill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FFFFFF"/>
                </a:solidFill>
                <a:latin typeface="EndzoneSans-Medium"/>
                <a:cs typeface="EndzoneSans-Medium"/>
              </a:rPr>
              <a:t>Yerba Buena Gardens</a:t>
            </a:r>
          </a:p>
        </p:txBody>
      </p:sp>
    </p:spTree>
    <p:extLst>
      <p:ext uri="{BB962C8B-B14F-4D97-AF65-F5344CB8AC3E}">
        <p14:creationId xmlns:p14="http://schemas.microsoft.com/office/powerpoint/2010/main" val="81921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44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3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71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dirty="0" smtClean="0">
                <a:solidFill>
                  <a:schemeClr val="bg1"/>
                </a:solidFill>
              </a:rPr>
              <a:t>Questions</a:t>
            </a:r>
            <a:endParaRPr lang="en-US" sz="88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60583" y="5734696"/>
            <a:ext cx="11031417" cy="1123304"/>
            <a:chOff x="0" y="4"/>
            <a:chExt cx="9144000" cy="1123304"/>
          </a:xfrm>
        </p:grpSpPr>
        <p:sp>
          <p:nvSpPr>
            <p:cNvPr id="5" name="Rounded Rectangle 4"/>
            <p:cNvSpPr/>
            <p:nvPr/>
          </p:nvSpPr>
          <p:spPr>
            <a:xfrm>
              <a:off x="0" y="4"/>
              <a:ext cx="9144000" cy="1123304"/>
            </a:xfrm>
            <a:prstGeom prst="roundRect">
              <a:avLst/>
            </a:prstGeom>
            <a:solidFill>
              <a:schemeClr val="accent4">
                <a:lumMod val="1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4835" y="54839"/>
              <a:ext cx="9034330" cy="1013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86690" tIns="186690" rIns="186690" bIns="186690" numCol="1" spcCol="1270" anchor="ctr" anchorCtr="0">
              <a:noAutofit/>
            </a:bodyPr>
            <a:lstStyle/>
            <a:p>
              <a:pPr lvl="0" algn="ctr" defTabSz="2178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900" kern="1200" dirty="0" smtClean="0">
                  <a:solidFill>
                    <a:srgbClr val="FFC000"/>
                  </a:solidFill>
                  <a:latin typeface="Georgia" panose="02040502050405020303" pitchFamily="18" charset="0"/>
                  <a:cs typeface="Andalus" panose="02020603050405020304" pitchFamily="18" charset="-78"/>
                </a:rPr>
                <a:t>SB 50 San Francisco</a:t>
              </a:r>
              <a:endParaRPr lang="en-US" sz="4900" kern="1200" dirty="0">
                <a:solidFill>
                  <a:srgbClr val="FFC000"/>
                </a:solidFill>
                <a:latin typeface="Georgia" panose="02040502050405020303" pitchFamily="18" charset="0"/>
                <a:cs typeface="Andalus" panose="02020603050405020304" pitchFamily="18" charset="-78"/>
              </a:endParaRPr>
            </a:p>
          </p:txBody>
        </p:sp>
      </p:grpSp>
      <p:pic>
        <p:nvPicPr>
          <p:cNvPr id="7" name="Picture 2" descr="http://media.nbclosangeles.com/images/1200*675/06-04-2014-super-bowl-50-logo-sky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t="3049" r="25067" b="9467"/>
          <a:stretch>
            <a:fillRect/>
          </a:stretch>
        </p:blipFill>
        <p:spPr bwMode="auto">
          <a:xfrm>
            <a:off x="0" y="5734050"/>
            <a:ext cx="1414463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Content Placeholder 3" descr="pic13331.jpg">
            <a:hlinkClick r:id="rId3" action="ppaction://hlinkpres?slideindex=1&amp;slidetitle=Slide 1" highlightClick="1"/>
          </p:cNvPr>
          <p:cNvPicPr>
            <a:picLocks noChangeAspect="1"/>
          </p:cNvPicPr>
          <p:nvPr/>
        </p:nvPicPr>
        <p:blipFill>
          <a:blip r:embed="rId4">
            <a:lum contrast="-40000"/>
          </a:blip>
          <a:stretch>
            <a:fillRect/>
          </a:stretch>
        </p:blipFill>
        <p:spPr>
          <a:xfrm>
            <a:off x="11066584" y="5734050"/>
            <a:ext cx="1125416" cy="111918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76632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227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Andalus</vt:lpstr>
      <vt:lpstr>Arial</vt:lpstr>
      <vt:lpstr>Calibri</vt:lpstr>
      <vt:lpstr>Calibri Light</vt:lpstr>
      <vt:lpstr>EndzoneSans-Bold</vt:lpstr>
      <vt:lpstr>EndzoneSans-Medium</vt:lpstr>
      <vt:lpstr>Georgia</vt:lpstr>
      <vt:lpstr>Office Theme</vt:lpstr>
      <vt:lpstr>think-cell Slide</vt:lpstr>
      <vt:lpstr>PowerPoint Presentation</vt:lpstr>
      <vt:lpstr>Events:  Jan. 30 – Feb. 7   (Build out Jan. 22)</vt:lpstr>
      <vt:lpstr>Working with the following Agencies:</vt:lpstr>
      <vt:lpstr>Developing:</vt:lpstr>
      <vt:lpstr>PowerPoint Presentation</vt:lpstr>
      <vt:lpstr>PowerPoint Presentation</vt:lpstr>
      <vt:lpstr>PowerPoint Presentation</vt:lpstr>
      <vt:lpstr>Questions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Francisco, Shane (FIR)</dc:creator>
  <cp:lastModifiedBy>Conefrey, Maureen (FIR)</cp:lastModifiedBy>
  <cp:revision>10</cp:revision>
  <dcterms:created xsi:type="dcterms:W3CDTF">2015-12-02T01:03:51Z</dcterms:created>
  <dcterms:modified xsi:type="dcterms:W3CDTF">2015-12-07T19:05:26Z</dcterms:modified>
</cp:coreProperties>
</file>