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5"/>
  </p:notesMasterIdLst>
  <p:handoutMasterIdLst>
    <p:handoutMasterId r:id="rId16"/>
  </p:handoutMasterIdLst>
  <p:sldIdLst>
    <p:sldId id="389" r:id="rId2"/>
    <p:sldId id="380" r:id="rId3"/>
    <p:sldId id="407" r:id="rId4"/>
    <p:sldId id="409" r:id="rId5"/>
    <p:sldId id="330" r:id="rId6"/>
    <p:sldId id="410" r:id="rId7"/>
    <p:sldId id="413" r:id="rId8"/>
    <p:sldId id="391" r:id="rId9"/>
    <p:sldId id="393" r:id="rId10"/>
    <p:sldId id="401" r:id="rId11"/>
    <p:sldId id="415" r:id="rId12"/>
    <p:sldId id="414" r:id="rId13"/>
    <p:sldId id="40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6" autoAdjust="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/>
          <a:p>
            <a: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970333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339EC1-304D-4C50-8ADA-389072FF5623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pPr marL="0" marR="0" lvl="0" indent="0" algn="r" defTabSz="93186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10/17/2017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E91EEC-ABF1-4957-900A-2BE6D46E34BF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16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>
            <a:lvl1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970333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>
            <a:lvl1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fld id="{DE1D291C-E036-4A4A-8B24-39AE50E68CC0}" type="datetime1">
              <a:rPr lang="en-US"/>
              <a:pPr lvl="0"/>
              <a:t>10/17/2017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6909"/>
            <a:ext cx="4648196" cy="3486149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701673" y="4416423"/>
            <a:ext cx="5607045" cy="4183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>
            <a:lvl1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>
            <a:lvl1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fld id="{E3431149-3E87-4CC9-8633-ADDA114F2B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and introductions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3431149-3E87-4CC9-8633-ADDA114F2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AARBF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3431149-3E87-4CC9-8633-ADDA114F2B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3431149-3E87-4CC9-8633-ADDA114F2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Contact</a:t>
            </a:r>
            <a:r>
              <a:rPr lang="en-US" baseline="0" dirty="0" smtClean="0"/>
              <a:t> to schools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Setup presentation (times, location, number of students, coloring books)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Evaluations, parent letters, </a:t>
            </a:r>
            <a:r>
              <a:rPr lang="en-US" baseline="0" dirty="0" err="1" smtClean="0"/>
              <a:t>ect</a:t>
            </a:r>
            <a:endParaRPr lang="en-US" baseline="0" dirty="0" smtClean="0"/>
          </a:p>
          <a:p>
            <a:pPr lvl="0">
              <a:spcBef>
                <a:spcPts val="0"/>
              </a:spcBef>
            </a:pPr>
            <a:endParaRPr lang="en-US" baseline="0" dirty="0" smtClean="0"/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Day of: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10 minutes before presentation: You arrive to school office and introduce yourself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8:30 to 12PM: Give presentation, maybe 2, always 10 minutes between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Engine detail, might follow</a:t>
            </a:r>
          </a:p>
          <a:p>
            <a:pPr lvl="0">
              <a:spcBef>
                <a:spcPts val="0"/>
              </a:spcBef>
            </a:pPr>
            <a:endParaRPr lang="en-US" baseline="0" dirty="0" smtClean="0"/>
          </a:p>
          <a:p>
            <a:pPr lvl="0">
              <a:spcBef>
                <a:spcPts val="0"/>
              </a:spcBef>
            </a:pPr>
            <a:endParaRPr lang="en-US" baseline="0" dirty="0" smtClean="0"/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BFEBE5-3213-4537-895F-7019ACBA5E94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00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Why</a:t>
            </a:r>
            <a:r>
              <a:rPr lang="en-US" baseline="0" dirty="0" smtClean="0"/>
              <a:t> FISE? Because it works! Evaluation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N=1,283, 13 schools in 2010</a:t>
            </a:r>
          </a:p>
          <a:p>
            <a:pPr lvl="0"/>
            <a:r>
              <a:rPr lang="en-US" dirty="0"/>
              <a:t>Kindergarten (n=231), learning 15.6%</a:t>
            </a:r>
          </a:p>
          <a:p>
            <a:pPr lvl="0"/>
            <a:r>
              <a:rPr lang="en-US" dirty="0"/>
              <a:t>First, Second and Third (n=623), learning 15%</a:t>
            </a:r>
          </a:p>
          <a:p>
            <a:pPr lvl="0"/>
            <a:r>
              <a:rPr lang="en-US" dirty="0"/>
              <a:t>Fourth and Fifth (n=339), learning 23%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Binary quantitative data (Graphs)</a:t>
            </a:r>
          </a:p>
          <a:p>
            <a:pPr lvl="0"/>
            <a:r>
              <a:rPr lang="en-US" dirty="0"/>
              <a:t>qualitative data (quotes)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165841-0864-4F7B-98A3-367BF1A49D57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99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This is why its important to present the same information each time, </a:t>
            </a:r>
          </a:p>
          <a:p>
            <a:pPr lvl="0"/>
            <a:endParaRPr lang="en-US"/>
          </a:p>
          <a:p>
            <a:pPr lvl="0"/>
            <a:r>
              <a:rPr lang="en-US"/>
              <a:t>Data Collected, qualitative and quantitative</a:t>
            </a:r>
          </a:p>
          <a:p>
            <a:pPr lvl="0"/>
            <a:r>
              <a:rPr lang="en-US"/>
              <a:t>Post Tests Comparing Schools</a:t>
            </a:r>
          </a:p>
          <a:p>
            <a:pPr lvl="0"/>
            <a:r>
              <a:rPr lang="en-US"/>
              <a:t>-Graphs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3296F3-C5C0-4977-9E83-7CE9A34DFA37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32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Accomplishments: Numbers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Mission: To save lives and property through prevention and education. </a:t>
            </a:r>
            <a:endParaRPr lang="en-US" dirty="0" smtClean="0"/>
          </a:p>
          <a:p>
            <a:pPr lvl="0"/>
            <a:r>
              <a:rPr lang="en-US" dirty="0" smtClean="0"/>
              <a:t>Goals: to make each child an ambassador of safety to their families</a:t>
            </a:r>
          </a:p>
          <a:p>
            <a:pPr lvl="0"/>
            <a:r>
              <a:rPr lang="en-US" dirty="0" smtClean="0"/>
              <a:t>Materials are available in Spanish, Cantonese additional materials in Russian, Tagalog and Vietnamese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Success: Educated </a:t>
            </a:r>
            <a:r>
              <a:rPr lang="en-US" dirty="0" smtClean="0"/>
              <a:t>Over 100,000 </a:t>
            </a:r>
            <a:r>
              <a:rPr lang="en-US" dirty="0"/>
              <a:t>students in San Francisco since </a:t>
            </a:r>
            <a:r>
              <a:rPr lang="en-US" dirty="0" smtClean="0"/>
              <a:t>2001 </a:t>
            </a:r>
            <a:r>
              <a:rPr lang="en-US" dirty="0"/>
              <a:t>with an average of 9,000 students in 60 different presentations each year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BFEBE5-3213-4537-895F-7019ACBA5E94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47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Accomplishments: Numbers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Mission: To save lives and property through prevention and education. </a:t>
            </a:r>
            <a:endParaRPr lang="en-US" dirty="0" smtClean="0"/>
          </a:p>
          <a:p>
            <a:pPr lvl="0"/>
            <a:r>
              <a:rPr lang="en-US" dirty="0" smtClean="0"/>
              <a:t>Goals: to make each child an ambassador of safety to their families</a:t>
            </a:r>
          </a:p>
          <a:p>
            <a:pPr lvl="0"/>
            <a:r>
              <a:rPr lang="en-US" dirty="0" smtClean="0"/>
              <a:t>Materials are available in Spanish, Cantonese additional materials in Russian, Tagalog and Vietnamese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Success: Educated </a:t>
            </a:r>
            <a:r>
              <a:rPr lang="en-US" dirty="0" smtClean="0"/>
              <a:t>Over 100,000 </a:t>
            </a:r>
            <a:r>
              <a:rPr lang="en-US" dirty="0"/>
              <a:t>students in San Francisco since </a:t>
            </a:r>
            <a:r>
              <a:rPr lang="en-US" dirty="0" smtClean="0"/>
              <a:t>2001 </a:t>
            </a:r>
            <a:r>
              <a:rPr lang="en-US" dirty="0"/>
              <a:t>with an average of 9,000 students in 60 different presentations each year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BFEBE5-3213-4537-895F-7019ACBA5E94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99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8DB023-C5B2-481C-8413-515EC1A007DE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05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BFBD9A-B629-4C3E-8EDC-FA43E38DD0F7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4167CDB-087C-49F2-8063-F0E52A5F0A9A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28650-E9CC-4A34-8FF7-45C302C06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7DE06F8-F6C6-414B-9BCE-80AFB78D5AD1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4E7A20-8EED-49B0-AF05-FE9959EB6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48CD00-03F1-4290-9755-FFC489B4CF31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E57779-9A35-4F10-AEEE-97FBD5EAFB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ED57C8-98A8-4247-849D-60A5FACE08A9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84CB2F-3BD5-4523-A534-C4DAD7A6AC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8BE252-0D4A-4E55-8320-8F900D46783D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3E6E5C-3E92-40B1-B0E1-4A533EE74C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6C22E7-C38D-45E5-A6A5-7819DC5F5973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0418B-7C47-4DC4-88FC-3587FD5CC9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900358-90D8-4208-B6F5-D69CBEB11D24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92BB81-66FB-4624-A470-A254343CC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83295D-FAC4-4925-8231-49B3D58F185F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4E4B6D-46AE-4E4F-84D1-55942E72E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3F4D15-7A4A-4E45-B3CD-6E6F045CFA56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4C2EB-1E5D-4ACE-AA61-C1E4E9550367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47236B-2869-468C-83A8-260D3C12E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993963A4-AA62-4EA5-9B02-50570C9359EC}" type="datetime1">
              <a:rPr lang="en-US" smtClean="0"/>
              <a:pPr lvl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1D486506-9B65-4E04-9BCC-433049F828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467600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Firefighters </a:t>
            </a:r>
            <a:r>
              <a:rPr lang="en-US" sz="6000" dirty="0">
                <a:solidFill>
                  <a:srgbClr val="002060"/>
                </a:solidFill>
                <a:latin typeface="Book Antiqua" pitchFamily="18" charset="0"/>
              </a:rPr>
              <a:t>in </a:t>
            </a:r>
            <a:br>
              <a:rPr lang="en-US" sz="6000" dirty="0">
                <a:solidFill>
                  <a:srgbClr val="002060"/>
                </a:solidFill>
                <a:latin typeface="Book Antiqua" pitchFamily="18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Safety Education </a:t>
            </a:r>
            <a:endParaRPr lang="en-US" sz="55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812" y="3048000"/>
            <a:ext cx="8475295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91440" bIns="45720" anchor="t" anchorCtr="0" compatLnSpc="1"/>
          <a:lstStyle>
            <a:lvl1pPr marL="36576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 lang="en-US" sz="2000" b="0" i="0" u="none" strike="noStrike" kern="1200" cap="none" spc="0" baseline="0">
                <a:solidFill>
                  <a:srgbClr val="79766F"/>
                </a:solidFill>
                <a:uFillTx/>
                <a:latin typeface="Verdana"/>
              </a:defRPr>
            </a:lvl1pPr>
            <a:lvl2pPr marL="548640" marR="0" lvl="1" indent="-201168" algn="l" defTabSz="914400" rtl="0" eaLnBrk="1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2pPr>
            <a:lvl3pPr marL="786384" marR="0" lvl="2" indent="-182880" algn="l" defTabSz="914400" rtl="0" eaLnBrk="1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Wingdings 2"/>
              <a:buChar char="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3pPr>
            <a:lvl4pPr marL="1024128" marR="0" lvl="3" indent="-182880" algn="l" defTabSz="914400" rtl="0" eaLnBrk="1" fontAlgn="auto" hangingPunct="1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tabLst/>
              <a:def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4pPr>
            <a:lvl5pPr marL="1280160" marR="0" lvl="4" indent="-182880" algn="l" defTabSz="914400" rtl="0" eaLnBrk="1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Wingdings 2"/>
              <a:buChar char="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5pPr>
          </a:lstStyle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endParaRPr lang="en-US" b="1" dirty="0">
              <a:latin typeface="Book Antiqua" pitchFamily="18" charset="0"/>
            </a:endParaRPr>
          </a:p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September 27</a:t>
            </a:r>
            <a:r>
              <a:rPr lang="en-US" sz="2800" b="1" baseline="30000" dirty="0" smtClean="0">
                <a:solidFill>
                  <a:srgbClr val="002060"/>
                </a:solidFill>
                <a:latin typeface="Book Antiqua" pitchFamily="18" charset="0"/>
              </a:rPr>
              <a:t>th</a:t>
            </a: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, 2017</a:t>
            </a:r>
          </a:p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Fire Commission Meeting</a:t>
            </a:r>
          </a:p>
        </p:txBody>
      </p:sp>
      <p:pic>
        <p:nvPicPr>
          <p:cNvPr id="2" name="Picture 1" descr="AARBF FISE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2438400" cy="1917577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495800"/>
            <a:ext cx="1784139" cy="182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569827"/>
      </p:ext>
    </p:extLst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358-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569890" cy="5334000"/>
          </a:xfrm>
          <a:prstGeom prst="rect">
            <a:avLst/>
          </a:prstGeom>
        </p:spPr>
      </p:pic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4343400" y="6545997"/>
            <a:ext cx="4379976" cy="3120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endParaRPr lang="en-US" sz="1900"/>
          </a:p>
          <a:p>
            <a:pPr lvl="0">
              <a:lnSpc>
                <a:spcPct val="90000"/>
              </a:lnSpc>
            </a:pPr>
            <a:endParaRPr lang="en-US" sz="1900"/>
          </a:p>
        </p:txBody>
      </p:sp>
      <p:sp>
        <p:nvSpPr>
          <p:cNvPr id="4" name="Title 1"/>
          <p:cNvSpPr txBox="1"/>
          <p:nvPr/>
        </p:nvSpPr>
        <p:spPr>
          <a:xfrm>
            <a:off x="533400" y="0"/>
            <a:ext cx="8014851" cy="2884343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Serving San Francisco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2001-</a:t>
            </a:r>
            <a:r>
              <a:rPr lang="en-US" sz="4800" b="1" i="1" u="none" strike="noStrike" kern="1200" cap="none" spc="0" baseline="0" dirty="0" smtClean="0">
                <a:solidFill>
                  <a:srgbClr val="14425D"/>
                </a:solidFill>
                <a:uFillTx/>
                <a:latin typeface="Verdana"/>
              </a:rPr>
              <a:t>2017</a:t>
            </a:r>
            <a:endParaRPr lang="en-US" sz="4800" b="1" i="1" u="none" strike="noStrike" kern="1200" cap="none" spc="0" baseline="0" dirty="0">
              <a:solidFill>
                <a:srgbClr val="14425D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14425D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0"/>
            <a:ext cx="4511513" cy="2862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/>
            </a:r>
            <a:br>
              <a:rPr lang="en-US" sz="2400" b="0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</a:br>
            <a:r>
              <a:rPr lang="en-US" sz="2400" b="1" i="0" u="sng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Data beginning</a:t>
            </a:r>
            <a:r>
              <a:rPr lang="en-US" sz="2400" b="1" i="0" u="sng" strike="noStrike" kern="1200" cap="none" spc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 in 2008</a:t>
            </a:r>
            <a:endParaRPr lang="en-US" sz="2400" b="1" i="0" u="none" strike="noStrike" kern="1200" cap="none" spc="0" baseline="0" dirty="0" smtClean="0">
              <a:uFillTx/>
              <a:latin typeface="Book Antiqua" pitchFamily="18" charset="0"/>
              <a:ea typeface="Verdana" pitchFamily="34"/>
              <a:cs typeface="Verdana" pitchFamily="34"/>
            </a:endParaRPr>
          </a:p>
          <a:p>
            <a:pPr marR="0" lvl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 smtClean="0">
                <a:latin typeface="Book Antiqua" pitchFamily="18" charset="0"/>
                <a:ea typeface="Verdana" pitchFamily="34"/>
                <a:cs typeface="Verdana" pitchFamily="34"/>
              </a:rPr>
              <a:t>84,165 Students</a:t>
            </a:r>
          </a:p>
          <a:p>
            <a:pPr marR="0" lvl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682 presentations</a:t>
            </a:r>
          </a:p>
          <a:p>
            <a:pPr marR="0" lvl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 smtClean="0">
                <a:latin typeface="Book Antiqua" pitchFamily="18" charset="0"/>
                <a:ea typeface="Verdana" pitchFamily="34"/>
                <a:cs typeface="Verdana" pitchFamily="34"/>
              </a:rPr>
              <a:t>Materials in 7 languages</a:t>
            </a:r>
          </a:p>
          <a:p>
            <a:pPr marR="0" lvl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Serving every neighborhood</a:t>
            </a:r>
            <a:endParaRPr lang="en-US" sz="2400" b="1" i="0" u="none" strike="noStrike" kern="1200" cap="none" spc="0" dirty="0" smtClean="0">
              <a:uFillTx/>
              <a:latin typeface="Book Antiqua" pitchFamily="18" charset="0"/>
              <a:ea typeface="Verdana" pitchFamily="34"/>
              <a:cs typeface="Verdana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 smtClean="0">
              <a:solidFill>
                <a:srgbClr val="A6A6A6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02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4343400" y="6545997"/>
            <a:ext cx="4379976" cy="3120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endParaRPr lang="en-US" sz="1900"/>
          </a:p>
          <a:p>
            <a:pPr lvl="0">
              <a:lnSpc>
                <a:spcPct val="90000"/>
              </a:lnSpc>
            </a:pPr>
            <a:endParaRPr lang="en-US" sz="1900"/>
          </a:p>
        </p:txBody>
      </p:sp>
      <p:sp>
        <p:nvSpPr>
          <p:cNvPr id="4" name="Title 1"/>
          <p:cNvSpPr txBox="1"/>
          <p:nvPr/>
        </p:nvSpPr>
        <p:spPr>
          <a:xfrm>
            <a:off x="533400" y="-152400"/>
            <a:ext cx="8014851" cy="2884343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San Francisco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2016-2017</a:t>
            </a:r>
            <a:endParaRPr lang="en-US" sz="4800" b="1" i="1" u="none" strike="noStrike" kern="1200" cap="none" spc="0" baseline="0" dirty="0">
              <a:solidFill>
                <a:srgbClr val="14425D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14425D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895600"/>
            <a:ext cx="4511513" cy="258532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16-17 School Year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 dirty="0">
              <a:uFillTx/>
              <a:latin typeface="Book Antiqua" pitchFamily="18" charset="0"/>
              <a:ea typeface="Verdana" pitchFamily="34"/>
              <a:cs typeface="Verdana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 smtClean="0">
                <a:latin typeface="Book Antiqua" pitchFamily="18" charset="0"/>
                <a:ea typeface="Verdana" pitchFamily="34"/>
                <a:cs typeface="Verdana" pitchFamily="34"/>
              </a:rPr>
              <a:t>11,730 </a:t>
            </a:r>
            <a:r>
              <a:rPr lang="en-US" sz="2400" b="1" i="0" u="none" strike="noStrike" kern="1200" cap="none" spc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Students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52</a:t>
            </a:r>
            <a:r>
              <a:rPr lang="en-US" sz="2400" b="1" baseline="0" dirty="0" smtClean="0">
                <a:latin typeface="Book Antiqua" pitchFamily="18" charset="0"/>
                <a:ea typeface="Verdana" pitchFamily="34"/>
                <a:cs typeface="Verdana" pitchFamily="34"/>
              </a:rPr>
              <a:t> Public</a:t>
            </a:r>
            <a:r>
              <a:rPr lang="en-US" sz="2400" b="1" dirty="0">
                <a:latin typeface="Book Antiqua" pitchFamily="18" charset="0"/>
                <a:ea typeface="Verdana" pitchFamily="34"/>
                <a:cs typeface="Verdana" pitchFamily="34"/>
              </a:rPr>
              <a:t> 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and Private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83 presentations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3 languages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3" name="Picture 2" descr="Fise Schools Reached 16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153654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-152400"/>
            <a:ext cx="11658600" cy="1600200"/>
          </a:xfrm>
        </p:spPr>
        <p:txBody>
          <a:bodyPr/>
          <a:lstStyle/>
          <a:p>
            <a:r>
              <a:rPr lang="en-US" dirty="0" smtClean="0"/>
              <a:t>Made Possible by Volunteers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1676400"/>
            <a:ext cx="6010867" cy="4698582"/>
            <a:chOff x="457200" y="1802606"/>
            <a:chExt cx="6010867" cy="4698582"/>
          </a:xfrm>
        </p:grpSpPr>
        <p:pic>
          <p:nvPicPr>
            <p:cNvPr id="9" name="Picture 8" descr="FISE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1828800"/>
              <a:ext cx="2345928" cy="3505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 descr="FISE7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" t="6650" r="10993" b="3403"/>
            <a:stretch/>
          </p:blipFill>
          <p:spPr>
            <a:xfrm>
              <a:off x="2819400" y="4343400"/>
              <a:ext cx="3648667" cy="21381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 descr="FISE6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94" b="19809"/>
            <a:stretch/>
          </p:blipFill>
          <p:spPr>
            <a:xfrm>
              <a:off x="457200" y="4191000"/>
              <a:ext cx="2375150" cy="23101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FISE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02606"/>
              <a:ext cx="3794885" cy="25407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424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09603" y="609603"/>
            <a:ext cx="7924803" cy="280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Thank you!</a:t>
            </a:r>
            <a:endParaRPr lang="en-US" sz="6000" b="1" u="none" strike="noStrike" kern="1200" cap="none" spc="0" baseline="0" dirty="0">
              <a:solidFill>
                <a:srgbClr val="144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Book Antiqua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14425D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5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83880" cy="105156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Organizational History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12737" y="3522662"/>
            <a:ext cx="8229600" cy="2344738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At age eight, Alisa Ann Ruch was fatally injured in a </a:t>
            </a:r>
            <a:r>
              <a:rPr lang="en-US" sz="2000" b="1" dirty="0" smtClean="0">
                <a:solidFill>
                  <a:schemeClr val="tx1"/>
                </a:solidFill>
              </a:rPr>
              <a:t>backyard barbecue accident </a:t>
            </a:r>
            <a:r>
              <a:rPr lang="en-US" sz="2000" dirty="0" smtClean="0">
                <a:solidFill>
                  <a:schemeClr val="tx1"/>
                </a:solidFill>
              </a:rPr>
              <a:t>in Southern California.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Bravely using their tragedy as a catalyst for change, Alisa Ann’s parents, local firefighters and medical professionals joined together and created the </a:t>
            </a:r>
            <a:r>
              <a:rPr lang="en-US" sz="2000" b="1" dirty="0" smtClean="0">
                <a:solidFill>
                  <a:schemeClr val="tx1"/>
                </a:solidFill>
              </a:rPr>
              <a:t>Alisa Ann Ruch Burn Foundation (AARBF),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501(C)3 nonprofit organization, in 1971.</a:t>
            </a:r>
            <a:endParaRPr lang="en-US" sz="20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28795"/>
          <a:stretch>
            <a:fillRect/>
          </a:stretch>
        </p:blipFill>
        <p:spPr bwMode="auto">
          <a:xfrm>
            <a:off x="3140075" y="1295400"/>
            <a:ext cx="25749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20739"/>
      </p:ext>
    </p:extLst>
  </p:cSld>
  <p:clrMapOvr>
    <a:masterClrMapping/>
  </p:clrMapOvr>
  <p:transition spd="med" advClick="0" advTm="5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Mission and 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31848"/>
            <a:ext cx="8183880" cy="41879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5D5DAE"/>
                </a:solidFill>
                <a:latin typeface="Book Antiqua" charset="0"/>
              </a:rPr>
              <a:t>MISSION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To significantly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reduce the number of burn injuries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through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prevention education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and to enhance the quality of life of those affected by burn injuries in California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5D5DAE"/>
                </a:solidFill>
                <a:latin typeface="Book Antiqua" charset="0"/>
              </a:rPr>
              <a:t>VISION</a:t>
            </a:r>
            <a:endParaRPr lang="en-US" sz="3200" b="1" dirty="0">
              <a:solidFill>
                <a:srgbClr val="5D5DAE"/>
              </a:solidFill>
              <a:latin typeface="Book Antiqua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050" dirty="0">
              <a:latin typeface="Book Antiqua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safe California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free from burn injuries, and a community of empowered burn survivors. </a:t>
            </a:r>
          </a:p>
        </p:txBody>
      </p:sp>
    </p:spTree>
    <p:extLst>
      <p:ext uri="{BB962C8B-B14F-4D97-AF65-F5344CB8AC3E}">
        <p14:creationId xmlns:p14="http://schemas.microsoft.com/office/powerpoint/2010/main" val="22558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latin typeface="Book Antiqua" pitchFamily="18" charset="0"/>
              </a:rPr>
              <a:t>Firefighters in Safety Education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153400" cy="2292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 dirty="0">
                <a:solidFill>
                  <a:srgbClr val="5D5DAE"/>
                </a:solidFill>
              </a:rPr>
              <a:t>Firefighters in Safety Education (FISE) </a:t>
            </a:r>
            <a:r>
              <a:rPr lang="en-US" sz="2500" b="1" dirty="0"/>
              <a:t>provides free burn prevention education </a:t>
            </a:r>
            <a:r>
              <a:rPr lang="en-US" sz="2500" dirty="0"/>
              <a:t>and materials to thousands of elementary school children every year. Our goal is to bring burn prevention to </a:t>
            </a:r>
            <a:r>
              <a:rPr lang="ja-JP" altLang="en-US" sz="2500" dirty="0"/>
              <a:t>“</a:t>
            </a:r>
            <a:r>
              <a:rPr lang="en-US" sz="2500" dirty="0"/>
              <a:t>each child, each year</a:t>
            </a:r>
            <a:r>
              <a:rPr lang="ja-JP" altLang="en-US" sz="2500" dirty="0"/>
              <a:t>”</a:t>
            </a:r>
            <a:r>
              <a:rPr lang="en-US" sz="2500" dirty="0"/>
              <a:t> in schools and in the students</a:t>
            </a:r>
            <a:r>
              <a:rPr lang="ja-JP" altLang="en-US" sz="2500" dirty="0"/>
              <a:t>’</a:t>
            </a:r>
            <a:r>
              <a:rPr lang="en-US" sz="2500" dirty="0"/>
              <a:t> native languages. </a:t>
            </a:r>
          </a:p>
          <a:p>
            <a:endParaRPr lang="en-US" dirty="0"/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7497" r="2261"/>
          <a:stretch>
            <a:fillRect/>
          </a:stretch>
        </p:blipFill>
        <p:spPr bwMode="auto">
          <a:xfrm>
            <a:off x="2819400" y="3962400"/>
            <a:ext cx="34988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381000" y="4343400"/>
            <a:ext cx="2133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i="1" dirty="0" smtClean="0"/>
              <a:t>2017 is the 17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year of </a:t>
            </a:r>
            <a:r>
              <a:rPr lang="en-US" sz="1800" i="1" dirty="0"/>
              <a:t>AARBF’s partnership with SFFD through the FISE Program!</a:t>
            </a:r>
          </a:p>
        </p:txBody>
      </p:sp>
      <p:pic>
        <p:nvPicPr>
          <p:cNvPr id="3" name="Picture 2" descr="AARBF FISE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91000"/>
            <a:ext cx="251930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9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4343400" y="6545997"/>
            <a:ext cx="4379976" cy="3120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endParaRPr lang="en-US" sz="1900"/>
          </a:p>
          <a:p>
            <a:pPr lvl="0">
              <a:lnSpc>
                <a:spcPct val="90000"/>
              </a:lnSpc>
            </a:pPr>
            <a:endParaRPr lang="en-US" sz="1900"/>
          </a:p>
        </p:txBody>
      </p:sp>
      <p:sp>
        <p:nvSpPr>
          <p:cNvPr id="5" name="Rounded Rectangle 4"/>
          <p:cNvSpPr/>
          <p:nvPr/>
        </p:nvSpPr>
        <p:spPr>
          <a:xfrm>
            <a:off x="381000" y="457199"/>
            <a:ext cx="8305800" cy="5943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802247" y="457199"/>
            <a:ext cx="7710057" cy="1295401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u="none" strike="noStrike" kern="1200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Book Antiqua" pitchFamily="18" charset="0"/>
              </a:rPr>
              <a:t>How it works</a:t>
            </a:r>
            <a:r>
              <a:rPr lang="en-US" sz="6000" b="1" u="none" strike="noStrike" kern="1200" cap="none" spc="0" baseline="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Book Antiqua" pitchFamily="18" charset="0"/>
              </a:rPr>
              <a:t>:</a:t>
            </a:r>
          </a:p>
        </p:txBody>
      </p:sp>
      <p:pic>
        <p:nvPicPr>
          <p:cNvPr id="9" name="Picture 7" descr="Safety presentation 001"/>
          <p:cNvPicPr>
            <a:picLocks noChangeAspect="1"/>
          </p:cNvPicPr>
          <p:nvPr/>
        </p:nvPicPr>
        <p:blipFill rotWithShape="1">
          <a:blip r:embed="rId3"/>
          <a:srcRect l="16309" t="14006" b="22927"/>
          <a:stretch/>
        </p:blipFill>
        <p:spPr>
          <a:xfrm>
            <a:off x="611350" y="2286154"/>
            <a:ext cx="4307603" cy="243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75" y="3504816"/>
            <a:ext cx="3581403" cy="267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Book Antiqua" pitchFamily="18" charset="0"/>
              </a:rPr>
              <a:t>Firefighters in Safety Education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j-ea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7988"/>
            <a:ext cx="18288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773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286000"/>
            <a:ext cx="4191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Smoke Alarms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smtClean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Get Low </a:t>
            </a:r>
            <a:r>
              <a:rPr lang="en-US" sz="2800" kern="0" dirty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&amp; 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Stop </a:t>
            </a:r>
            <a:r>
              <a:rPr lang="en-US" sz="2800" kern="0" dirty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Drop &amp; Roll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Cool a Burn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Toys </a:t>
            </a:r>
            <a:r>
              <a:rPr lang="en-US" sz="2800" kern="0" dirty="0" err="1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vs</a:t>
            </a:r>
            <a:r>
              <a:rPr lang="en-US" sz="2800" kern="0" dirty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 Tools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How </a:t>
            </a:r>
            <a:r>
              <a:rPr lang="en-US" sz="2800" kern="0" dirty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to Dial 9-1-1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000000"/>
                </a:solidFill>
                <a:latin typeface="Helvetica"/>
                <a:ea typeface="Verdana" pitchFamily="34"/>
                <a:cs typeface="Helvetica"/>
              </a:rPr>
              <a:t>Hug a Firefighter</a:t>
            </a:r>
          </a:p>
        </p:txBody>
      </p:sp>
    </p:spTree>
    <p:extLst>
      <p:ext uri="{BB962C8B-B14F-4D97-AF65-F5344CB8AC3E}">
        <p14:creationId xmlns:p14="http://schemas.microsoft.com/office/powerpoint/2010/main" val="1460967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Pre- and Post-Testing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21511"/>
              </p:ext>
            </p:extLst>
          </p:nvPr>
        </p:nvGraphicFramePr>
        <p:xfrm>
          <a:off x="2590800" y="1295400"/>
          <a:ext cx="3962400" cy="512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Acrobat Document" r:id="rId3" imgW="7773840" imgH="10060560" progId="AcroExch.Document.11">
                  <p:embed/>
                </p:oleObj>
              </mc:Choice>
              <mc:Fallback>
                <p:oleObj name="Acrobat Document" r:id="rId3" imgW="7773840" imgH="100605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962400" cy="51293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9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"/>
          <a:stretch/>
        </p:blipFill>
        <p:spPr>
          <a:xfrm>
            <a:off x="914400" y="2057400"/>
            <a:ext cx="7581748" cy="4143898"/>
          </a:xfrm>
          <a:prstGeom prst="rect">
            <a:avLst/>
          </a:prstGeom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09603" y="152400"/>
            <a:ext cx="7772400" cy="1676396"/>
          </a:xfrm>
        </p:spPr>
        <p:txBody>
          <a:bodyPr anchorCtr="1">
            <a:normAutofit/>
          </a:bodyPr>
          <a:lstStyle/>
          <a:p>
            <a:pPr lvl="0" algn="ctr"/>
            <a:r>
              <a:rPr lang="en-US" sz="3300" dirty="0">
                <a:solidFill>
                  <a:srgbClr val="14425D"/>
                </a:solidFill>
              </a:rPr>
              <a:t>San Francisco Evaluation </a:t>
            </a:r>
            <a:br>
              <a:rPr lang="en-US" sz="3300" dirty="0">
                <a:solidFill>
                  <a:srgbClr val="14425D"/>
                </a:solidFill>
              </a:rPr>
            </a:br>
            <a:endParaRPr lang="en-US" sz="3600" dirty="0">
              <a:solidFill>
                <a:srgbClr val="14425D"/>
              </a:solidFill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4343400" y="6545997"/>
            <a:ext cx="4379976" cy="312002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91440" bIns="45720" anchor="t" anchorCtr="0" compatLnSpc="1"/>
          <a:lstStyle/>
          <a:p>
            <a:pPr marL="36576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79766F"/>
              </a:solidFill>
              <a:uFillTx/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Impact of FISE on San Francisco Schools 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Grades 1, 2, 3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37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09603" y="533396"/>
            <a:ext cx="7772400" cy="1219196"/>
          </a:xfrm>
        </p:spPr>
        <p:txBody>
          <a:bodyPr anchorCtr="1"/>
          <a:lstStyle/>
          <a:p>
            <a:pPr lvl="0" algn="ctr"/>
            <a:r>
              <a:rPr lang="en-US" sz="3600" dirty="0">
                <a:solidFill>
                  <a:srgbClr val="14425D"/>
                </a:solidFill>
              </a:rPr>
              <a:t>Each child, Each year</a:t>
            </a:r>
            <a:br>
              <a:rPr lang="en-US" sz="3600" dirty="0">
                <a:solidFill>
                  <a:srgbClr val="14425D"/>
                </a:solidFill>
              </a:rPr>
            </a:br>
            <a:endParaRPr lang="en-US" sz="3600" dirty="0">
              <a:solidFill>
                <a:srgbClr val="14425D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/>
          <a:stretch/>
        </p:blipFill>
        <p:spPr>
          <a:xfrm>
            <a:off x="990600" y="2133600"/>
            <a:ext cx="7366976" cy="4136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Impact of FISE on San Francisco Schools 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Grades 4, 5, 6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38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8691</TotalTime>
  <Words>563</Words>
  <Application>Microsoft Office PowerPoint</Application>
  <PresentationFormat>On-screen Show (4:3)</PresentationFormat>
  <Paragraphs>105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Century Gothic</vt:lpstr>
      <vt:lpstr>Courier New</vt:lpstr>
      <vt:lpstr>Helvetica</vt:lpstr>
      <vt:lpstr>Palatino Linotype</vt:lpstr>
      <vt:lpstr>Verdana</vt:lpstr>
      <vt:lpstr>Wingdings</vt:lpstr>
      <vt:lpstr>Executive</vt:lpstr>
      <vt:lpstr>Acrobat Document</vt:lpstr>
      <vt:lpstr>Firefighters in  Safety Education </vt:lpstr>
      <vt:lpstr>Organizational History</vt:lpstr>
      <vt:lpstr>Mission and Vision </vt:lpstr>
      <vt:lpstr>Firefighters in Safety Education</vt:lpstr>
      <vt:lpstr>PowerPoint Presentation</vt:lpstr>
      <vt:lpstr>Firefighters in Safety Education</vt:lpstr>
      <vt:lpstr>Pre- and Post-Testing</vt:lpstr>
      <vt:lpstr>San Francisco Evaluation  </vt:lpstr>
      <vt:lpstr>Each child, Each year </vt:lpstr>
      <vt:lpstr>PowerPoint Presentation</vt:lpstr>
      <vt:lpstr>PowerPoint Presentation</vt:lpstr>
      <vt:lpstr>Made Possible by Volunteers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Firefighter in  Safety Education</dc:title>
  <dc:creator>AARBF-FRONTDESK</dc:creator>
  <cp:lastModifiedBy>Conefrey, Maureen (FIR)</cp:lastModifiedBy>
  <cp:revision>36</cp:revision>
  <cp:lastPrinted>2013-08-09T18:01:33Z</cp:lastPrinted>
  <dcterms:created xsi:type="dcterms:W3CDTF">2013-08-27T15:56:15Z</dcterms:created>
  <dcterms:modified xsi:type="dcterms:W3CDTF">2017-10-17T20:59:59Z</dcterms:modified>
</cp:coreProperties>
</file>