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</p:sldMasterIdLst>
  <p:handoutMasterIdLst>
    <p:handoutMasterId r:id="rId11"/>
  </p:handoutMasterIdLst>
  <p:sldIdLst>
    <p:sldId id="256" r:id="rId4"/>
    <p:sldId id="257" r:id="rId5"/>
    <p:sldId id="260" r:id="rId6"/>
    <p:sldId id="258" r:id="rId7"/>
    <p:sldId id="259" r:id="rId8"/>
    <p:sldId id="262" r:id="rId9"/>
    <p:sldId id="261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0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230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fire-dot01\earteseros\NERT%20Management\Monthly%20Report\NERT%20stats%20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schemeClr val="tx1"/>
                </a:solidFill>
              </a:rPr>
              <a:t>NERT volunteer hours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'Volunteer Hours'!$B$1</c:f>
              <c:strCache>
                <c:ptCount val="1"/>
                <c:pt idx="0">
                  <c:v>NERT volunteer hours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rgbClr val="000000"/>
              </a:solidFill>
            </a:ln>
            <a:effectLst/>
          </c:spPr>
          <c:invertIfNegative val="0"/>
          <c:cat>
            <c:strRef>
              <c:f>'Volunteer Hours'!$A$2:$A$16</c:f>
              <c:strCache>
                <c:ptCount val="15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  <c:pt idx="12">
                  <c:v>Advisory board</c:v>
                </c:pt>
                <c:pt idx="13">
                  <c:v>Training Committee</c:v>
                </c:pt>
                <c:pt idx="14">
                  <c:v>Deployment</c:v>
                </c:pt>
              </c:strCache>
            </c:strRef>
          </c:cat>
          <c:val>
            <c:numRef>
              <c:f>'Volunteer Hours'!$B$2:$B$16</c:f>
              <c:numCache>
                <c:formatCode>General</c:formatCode>
                <c:ptCount val="15"/>
                <c:pt idx="0">
                  <c:v>922</c:v>
                </c:pt>
                <c:pt idx="1">
                  <c:v>928</c:v>
                </c:pt>
                <c:pt idx="2">
                  <c:v>1259</c:v>
                </c:pt>
                <c:pt idx="3">
                  <c:v>2220</c:v>
                </c:pt>
                <c:pt idx="4">
                  <c:v>757</c:v>
                </c:pt>
                <c:pt idx="5">
                  <c:v>767</c:v>
                </c:pt>
                <c:pt idx="6">
                  <c:v>387</c:v>
                </c:pt>
                <c:pt idx="7">
                  <c:v>394</c:v>
                </c:pt>
                <c:pt idx="8">
                  <c:v>506</c:v>
                </c:pt>
                <c:pt idx="9">
                  <c:v>2544</c:v>
                </c:pt>
                <c:pt idx="10">
                  <c:v>248</c:v>
                </c:pt>
                <c:pt idx="11">
                  <c:v>169</c:v>
                </c:pt>
                <c:pt idx="12">
                  <c:v>768</c:v>
                </c:pt>
                <c:pt idx="13">
                  <c:v>916</c:v>
                </c:pt>
                <c:pt idx="14">
                  <c:v>1680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1879360"/>
        <c:axId val="163710224"/>
      </c:barChart>
      <c:catAx>
        <c:axId val="13187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710224"/>
        <c:crosses val="autoZero"/>
        <c:auto val="1"/>
        <c:lblAlgn val="ctr"/>
        <c:lblOffset val="100"/>
        <c:noMultiLvlLbl val="0"/>
      </c:catAx>
      <c:valAx>
        <c:axId val="163710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879360"/>
        <c:crosses val="autoZero"/>
        <c:crossBetween val="between"/>
      </c:valAx>
      <c:spPr>
        <a:noFill/>
        <a:ln w="12700">
          <a:solidFill>
            <a:srgbClr val="000000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85FD20D-395F-4D49-9097-635F58F630DC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775CF9B-7840-462E-BE67-163B1A17E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99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CitiCorp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52400"/>
            <a:ext cx="3759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fema_logo_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01" y="228600"/>
            <a:ext cx="221403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ert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5872164"/>
            <a:ext cx="2133600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90601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4384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7" y="5872163"/>
            <a:ext cx="1269234" cy="886775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1694422" y="2438400"/>
            <a:ext cx="8803157" cy="2321859"/>
            <a:chOff x="0" y="0"/>
            <a:chExt cx="4495800" cy="1066800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99" t="50721" r="3365" b="24279"/>
            <a:stretch/>
          </p:blipFill>
          <p:spPr bwMode="auto">
            <a:xfrm>
              <a:off x="2562225" y="0"/>
              <a:ext cx="1933575" cy="1066800"/>
            </a:xfrm>
            <a:prstGeom prst="rect">
              <a:avLst/>
            </a:prstGeom>
            <a:ln w="88900">
              <a:solidFill>
                <a:srgbClr val="339933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269" b="20794"/>
            <a:stretch/>
          </p:blipFill>
          <p:spPr bwMode="auto">
            <a:xfrm>
              <a:off x="1247775" y="0"/>
              <a:ext cx="1314450" cy="1066800"/>
            </a:xfrm>
            <a:prstGeom prst="rect">
              <a:avLst/>
            </a:prstGeom>
            <a:ln w="88900">
              <a:solidFill>
                <a:srgbClr val="339933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82" t="26042" r="5060"/>
            <a:stretch/>
          </p:blipFill>
          <p:spPr bwMode="auto">
            <a:xfrm>
              <a:off x="0" y="0"/>
              <a:ext cx="1247775" cy="1066800"/>
            </a:xfrm>
            <a:prstGeom prst="rect">
              <a:avLst/>
            </a:prstGeom>
            <a:ln w="88900">
              <a:solidFill>
                <a:srgbClr val="339933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57404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68FE0DF-87F2-42C3-93F7-C3BF60751D50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79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76201"/>
            <a:ext cx="27432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6201"/>
            <a:ext cx="80264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68FE0DF-87F2-42C3-93F7-C3BF60751D50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82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95401"/>
            <a:ext cx="53848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295400"/>
            <a:ext cx="5384800" cy="2338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786189"/>
            <a:ext cx="5384800" cy="2339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8FE0DF-87F2-42C3-93F7-C3BF60751D50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524000" y="6096000"/>
            <a:ext cx="83312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90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95401"/>
            <a:ext cx="53848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95401"/>
            <a:ext cx="53848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8FE0DF-87F2-42C3-93F7-C3BF60751D50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4000" y="6096000"/>
            <a:ext cx="83312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56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12776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35840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5840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68476"/>
            <a:ext cx="10363200" cy="1736725"/>
          </a:xfrm>
        </p:spPr>
        <p:txBody>
          <a:bodyPr anchor="b" anchorCtr="1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2E157-F5C0-4132-A375-7ABAB20B58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0327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D31F88-B013-44B5-B80E-F296740E99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5106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FA4152-F361-47D4-BA2F-ADDF237C5B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0862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4ED22A-1AB7-4CD4-BA57-7B8B023743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7746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126187-71F5-43CA-AF11-89D1C11380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4641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F195CE-205B-41B8-A095-9F7E2D9743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0353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524000" y="6096000"/>
            <a:ext cx="8331200" cy="476250"/>
          </a:xfrm>
          <a:solidFill>
            <a:srgbClr val="4EB408"/>
          </a:solidFill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572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E99CE3-4D4F-496F-BD10-01EE9D00E1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60117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1A2D92-674F-4D24-A0DB-727791034A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70074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9BE69C-4822-4CF2-8CF1-15F0318FC3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75534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30D214-5715-4D38-AD6F-6E61250611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8205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8D4597-A297-4123-8C5B-086E066B12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98199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ert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" b="37500"/>
          <a:stretch>
            <a:fillRect/>
          </a:stretch>
        </p:blipFill>
        <p:spPr bwMode="auto">
          <a:xfrm>
            <a:off x="0" y="0"/>
            <a:ext cx="1219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VersionC_HardHat 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5791200"/>
            <a:ext cx="1248833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itiCorp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52400"/>
            <a:ext cx="3759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fema_logo_smal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01" y="228600"/>
            <a:ext cx="221403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ert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5872164"/>
            <a:ext cx="2133600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90601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4384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Rectangle 8"/>
          <p:cNvSpPr>
            <a:spLocks noGrp="1" noChangeArrowheads="1"/>
          </p:cNvSpPr>
          <p:nvPr>
            <p:ph type="ftr" sz="quarter" idx="11"/>
          </p:nvPr>
        </p:nvSpPr>
        <p:spPr>
          <a:pattFill prst="dotGrid">
            <a:fgClr>
              <a:srgbClr val="C0C0C0"/>
            </a:fgClr>
            <a:bgClr>
              <a:srgbClr val="45A107"/>
            </a:bgClr>
          </a:patt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0551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524000" y="6096000"/>
            <a:ext cx="8331200" cy="476250"/>
          </a:xfrm>
          <a:solidFill>
            <a:srgbClr val="4EB408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1082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36215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1"/>
            <a:ext cx="53848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95401"/>
            <a:ext cx="53848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30057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96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68FE0DF-87F2-42C3-93F7-C3BF60751D50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674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24508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524000" y="6096000"/>
            <a:ext cx="833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51583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02174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97863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33963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76201"/>
            <a:ext cx="27432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6201"/>
            <a:ext cx="80264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53524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95401"/>
            <a:ext cx="53848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295400"/>
            <a:ext cx="5384800" cy="2338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786189"/>
            <a:ext cx="5384800" cy="2339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524000" y="6096000"/>
            <a:ext cx="833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32656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95401"/>
            <a:ext cx="53848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95401"/>
            <a:ext cx="53848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4000" y="6096000"/>
            <a:ext cx="833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29966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368B310-E060-434F-8224-7DB67968D7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1546810"/>
      </p:ext>
    </p:extLst>
  </p:cSld>
  <p:clrMapOvr>
    <a:masterClrMapping/>
  </p:clrMapOvr>
  <p:transition advClick="0">
    <p:sndAc>
      <p:endSnd/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1"/>
            <a:ext cx="53848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95401"/>
            <a:ext cx="53848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68FE0DF-87F2-42C3-93F7-C3BF60751D50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68FE0DF-87F2-42C3-93F7-C3BF60751D50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72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68FE0DF-87F2-42C3-93F7-C3BF60751D50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133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524000" y="6096000"/>
            <a:ext cx="83312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726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68FE0DF-87F2-42C3-93F7-C3BF60751D50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66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68FE0DF-87F2-42C3-93F7-C3BF60751D50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523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677270"/>
            </a:gs>
            <a:gs pos="50000">
              <a:schemeClr val="bg1"/>
            </a:gs>
            <a:gs pos="100000">
              <a:srgbClr val="67727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95401"/>
            <a:ext cx="10972800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096000"/>
            <a:ext cx="12192000" cy="476250"/>
          </a:xfrm>
          <a:prstGeom prst="rect">
            <a:avLst/>
          </a:prstGeom>
          <a:solidFill>
            <a:srgbClr val="45A10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Verdana" pitchFamily="34" charset="0"/>
              </a:defRPr>
            </a:lvl1pPr>
          </a:lstStyle>
          <a:p>
            <a:endParaRPr lang="en-US"/>
          </a:p>
        </p:txBody>
      </p:sp>
      <p:pic>
        <p:nvPicPr>
          <p:cNvPr id="3079" name="Picture 4" descr="cert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5778500"/>
            <a:ext cx="23368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700163"/>
            <a:ext cx="1461796" cy="102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80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0"/>
            <a:ext cx="9656233" cy="1981200"/>
            <a:chOff x="0" y="0"/>
            <a:chExt cx="4562" cy="1248"/>
          </a:xfrm>
        </p:grpSpPr>
        <p:sp>
          <p:nvSpPr>
            <p:cNvPr id="35737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35738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5738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5738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5738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5738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1pPr>
          </a:lstStyle>
          <a:p>
            <a:fld id="{9D3D7BF7-171E-4B7A-9173-30B53A7BAD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766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677270"/>
            </a:gs>
            <a:gs pos="50000">
              <a:schemeClr val="bg1"/>
            </a:gs>
            <a:gs pos="100000">
              <a:srgbClr val="67727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95401"/>
            <a:ext cx="10972800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096000"/>
            <a:ext cx="12192000" cy="476250"/>
          </a:xfrm>
          <a:prstGeom prst="rect">
            <a:avLst/>
          </a:prstGeom>
          <a:solidFill>
            <a:srgbClr val="45A10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Verdana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pic>
        <p:nvPicPr>
          <p:cNvPr id="2054" name="Picture 8" descr="VersionC_HardHat small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5791200"/>
            <a:ext cx="1248833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certlogo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5778500"/>
            <a:ext cx="23368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64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SFFD NERT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9435" y="5181600"/>
            <a:ext cx="8534400" cy="1252980"/>
          </a:xfrm>
        </p:spPr>
        <p:txBody>
          <a:bodyPr/>
          <a:lstStyle/>
          <a:p>
            <a:r>
              <a:rPr lang="en-US" dirty="0" smtClean="0"/>
              <a:t>Neighborhood Emergency Response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02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 Background</a:t>
            </a:r>
          </a:p>
          <a:p>
            <a:r>
              <a:rPr lang="en-US" dirty="0" smtClean="0"/>
              <a:t>4 Pillars</a:t>
            </a:r>
          </a:p>
          <a:p>
            <a:r>
              <a:rPr lang="en-US" dirty="0" smtClean="0"/>
              <a:t>Basic Training Goals</a:t>
            </a:r>
          </a:p>
          <a:p>
            <a:r>
              <a:rPr lang="en-US" dirty="0" smtClean="0"/>
              <a:t>Retention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3"/>
          <a:stretch/>
        </p:blipFill>
        <p:spPr bwMode="auto">
          <a:xfrm>
            <a:off x="7389999" y="1219200"/>
            <a:ext cx="3095625" cy="2257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" t="9337" b="-2226"/>
          <a:stretch/>
        </p:blipFill>
        <p:spPr bwMode="auto">
          <a:xfrm>
            <a:off x="7389999" y="3710782"/>
            <a:ext cx="3095625" cy="1990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789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NERT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13013"/>
            <a:ext cx="10972800" cy="5113152"/>
          </a:xfrm>
        </p:spPr>
        <p:txBody>
          <a:bodyPr/>
          <a:lstStyle/>
          <a:p>
            <a:r>
              <a:rPr lang="en-US" dirty="0" smtClean="0"/>
              <a:t>Trained to date: 26,800</a:t>
            </a:r>
          </a:p>
          <a:p>
            <a:r>
              <a:rPr lang="en-US" dirty="0" smtClean="0"/>
              <a:t>Regroup communications 9,421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7" t="17516" r="2728" b="7451"/>
          <a:stretch/>
        </p:blipFill>
        <p:spPr>
          <a:xfrm>
            <a:off x="2303929" y="2156013"/>
            <a:ext cx="7354173" cy="460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33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NERT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SF Ready</a:t>
            </a:r>
          </a:p>
          <a:p>
            <a:r>
              <a:rPr lang="en-US" dirty="0" smtClean="0"/>
              <a:t>Basic Training</a:t>
            </a:r>
          </a:p>
          <a:p>
            <a:r>
              <a:rPr lang="en-US" dirty="0" smtClean="0"/>
              <a:t>Advanced Training</a:t>
            </a:r>
          </a:p>
          <a:p>
            <a:pPr lvl="1"/>
            <a:r>
              <a:rPr lang="en-US" dirty="0" smtClean="0"/>
              <a:t>Classes</a:t>
            </a:r>
          </a:p>
          <a:p>
            <a:pPr lvl="1"/>
            <a:r>
              <a:rPr lang="en-US" dirty="0" smtClean="0"/>
              <a:t>Drills</a:t>
            </a:r>
          </a:p>
          <a:p>
            <a:pPr lvl="1"/>
            <a:r>
              <a:rPr lang="en-US" dirty="0" smtClean="0"/>
              <a:t>Initiatives</a:t>
            </a:r>
          </a:p>
          <a:p>
            <a:r>
              <a:rPr lang="en-US" dirty="0" smtClean="0"/>
              <a:t>Neighborhood Team building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470" y="3318046"/>
            <a:ext cx="3503243" cy="23354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8" b="14910"/>
          <a:stretch/>
        </p:blipFill>
        <p:spPr>
          <a:xfrm>
            <a:off x="5950607" y="1065889"/>
            <a:ext cx="5307106" cy="207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81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Volunteer Participation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NERT graduate hours 14,465</a:t>
            </a:r>
          </a:p>
          <a:p>
            <a:r>
              <a:rPr lang="en-US" dirty="0" smtClean="0"/>
              <a:t>Hours equate to reimbursement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8021216"/>
              </p:ext>
            </p:extLst>
          </p:nvPr>
        </p:nvGraphicFramePr>
        <p:xfrm>
          <a:off x="2433917" y="2541494"/>
          <a:ext cx="7324165" cy="4316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691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6"/>
          <p:cNvSpPr>
            <a:spLocks noGrp="1"/>
          </p:cNvSpPr>
          <p:nvPr>
            <p:ph type="title"/>
          </p:nvPr>
        </p:nvSpPr>
        <p:spPr>
          <a:xfrm>
            <a:off x="1828800" y="152400"/>
            <a:ext cx="8458200" cy="665161"/>
          </a:xfrm>
        </p:spPr>
        <p:txBody>
          <a:bodyPr/>
          <a:lstStyle/>
          <a:p>
            <a:pPr algn="l" eaLnBrk="1" hangingPunct="1"/>
            <a:r>
              <a:rPr lang="en-US" altLang="en-US" sz="3200" dirty="0"/>
              <a:t>NERT Activity Summary</a:t>
            </a:r>
            <a:r>
              <a:rPr lang="en-US" altLang="en-US" sz="3200" dirty="0">
                <a:solidFill>
                  <a:srgbClr val="00B050"/>
                </a:solidFill>
              </a:rPr>
              <a:t/>
            </a:r>
            <a:br>
              <a:rPr lang="en-US" altLang="en-US" sz="3200" dirty="0">
                <a:solidFill>
                  <a:srgbClr val="00B050"/>
                </a:solidFill>
              </a:rPr>
            </a:br>
            <a:endParaRPr lang="en-US" altLang="en-US" sz="1400" b="1" dirty="0">
              <a:solidFill>
                <a:srgbClr val="00B050"/>
              </a:solidFill>
            </a:endParaRPr>
          </a:p>
        </p:txBody>
      </p:sp>
      <p:sp>
        <p:nvSpPr>
          <p:cNvPr id="11267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981200" y="6356351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62AE81B1-1061-4FF6-B0C3-CDC7F9254283}" type="slidenum">
              <a:rPr lang="en-US" altLang="en-US" sz="1200">
                <a:solidFill>
                  <a:srgbClr val="898989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268" name="Rectangle 8"/>
          <p:cNvSpPr>
            <a:spLocks noChangeArrowheads="1"/>
          </p:cNvSpPr>
          <p:nvPr/>
        </p:nvSpPr>
        <p:spPr bwMode="auto">
          <a:xfrm>
            <a:off x="6264275" y="1004892"/>
            <a:ext cx="4287184" cy="2372036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74320" tIns="0" rIns="27432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11269" name="Rectangle 9"/>
          <p:cNvSpPr>
            <a:spLocks noChangeArrowheads="1"/>
          </p:cNvSpPr>
          <p:nvPr/>
        </p:nvSpPr>
        <p:spPr bwMode="auto">
          <a:xfrm>
            <a:off x="1857375" y="1008063"/>
            <a:ext cx="4052888" cy="454437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74320" tIns="0" rIns="27432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11270" name="Rectangle 10"/>
          <p:cNvSpPr>
            <a:spLocks noChangeArrowheads="1"/>
          </p:cNvSpPr>
          <p:nvPr/>
        </p:nvSpPr>
        <p:spPr bwMode="auto">
          <a:xfrm>
            <a:off x="6283325" y="3930967"/>
            <a:ext cx="4268134" cy="160633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74320" tIns="0" rIns="27432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15" name="TextBox 14"/>
          <p:cNvSpPr txBox="1"/>
          <p:nvPr/>
        </p:nvSpPr>
        <p:spPr>
          <a:xfrm>
            <a:off x="6267451" y="752158"/>
            <a:ext cx="4284008" cy="36830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/>
              <a:t>Next Steps</a:t>
            </a:r>
            <a:endParaRPr lang="en-US" b="1" dirty="0">
              <a:ln w="17780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83325" y="3562667"/>
            <a:ext cx="4268134" cy="36830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/>
              <a:t>Asks/Issues</a:t>
            </a:r>
            <a:endParaRPr lang="en-US" b="1" dirty="0">
              <a:ln w="17780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55788" y="752158"/>
            <a:ext cx="4046538" cy="368300"/>
          </a:xfrm>
          <a:prstGeom prst="rect">
            <a:avLst/>
          </a:prstGeom>
          <a:solidFill>
            <a:srgbClr val="00B05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Accomplishments</a:t>
            </a:r>
            <a:endParaRPr lang="en-US" b="1" dirty="0">
              <a:ln w="17780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251" name="TextBox 22"/>
          <p:cNvSpPr txBox="1">
            <a:spLocks noChangeArrowheads="1"/>
          </p:cNvSpPr>
          <p:nvPr/>
        </p:nvSpPr>
        <p:spPr bwMode="auto">
          <a:xfrm>
            <a:off x="1939926" y="1120458"/>
            <a:ext cx="3962400" cy="467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6538" indent="-2365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endParaRPr lang="en-US" altLang="en-US" sz="1600" dirty="0" smtClean="0"/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1600" dirty="0" smtClean="0"/>
              <a:t>Added </a:t>
            </a:r>
            <a:r>
              <a:rPr lang="en-US" altLang="en-US" sz="1600" dirty="0"/>
              <a:t>Listos training – a 4 week Spanish language preparedness curriculum developed in Santa Barbara County. Delivered May, 2015</a:t>
            </a:r>
            <a:br>
              <a:rPr lang="en-US" altLang="en-US" sz="1600" dirty="0"/>
            </a:br>
            <a:endParaRPr lang="en-US" altLang="en-US" sz="1600" dirty="0"/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1600" dirty="0"/>
              <a:t>Disaster Mental Health pilot delivered and 25 NERTs completed Train the trainer in this partnership with Department of Public Health and SF CARD.</a:t>
            </a:r>
            <a:br>
              <a:rPr lang="en-US" altLang="en-US" sz="1600" dirty="0"/>
            </a:br>
            <a:endParaRPr lang="en-US" altLang="en-US" sz="1600" dirty="0"/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1600" dirty="0" smtClean="0"/>
              <a:t>Coordination with Patrick </a:t>
            </a:r>
            <a:r>
              <a:rPr lang="en-US" altLang="en-US" sz="1600" dirty="0"/>
              <a:t>Otellini, SF Resilience Officer for 100 Resilient Cities</a:t>
            </a:r>
            <a:br>
              <a:rPr lang="en-US" altLang="en-US" sz="1600" dirty="0"/>
            </a:br>
            <a:endParaRPr lang="en-US" altLang="en-US" sz="1600" dirty="0"/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1600" dirty="0"/>
              <a:t>3 training sessions completed by SFPUC staff for NERTs in water treatment and distribution after disaster.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altLang="en-US" sz="1400" dirty="0"/>
              <a:t/>
            </a:r>
            <a:br>
              <a:rPr lang="en-US" altLang="en-US" sz="1400" dirty="0"/>
            </a:br>
            <a:endParaRPr lang="en-US" altLang="en-US" sz="1200" dirty="0"/>
          </a:p>
        </p:txBody>
      </p:sp>
      <p:sp>
        <p:nvSpPr>
          <p:cNvPr id="11276" name="TextBox 22"/>
          <p:cNvSpPr txBox="1">
            <a:spLocks noChangeArrowheads="1"/>
          </p:cNvSpPr>
          <p:nvPr/>
        </p:nvSpPr>
        <p:spPr bwMode="auto">
          <a:xfrm>
            <a:off x="6329363" y="1447800"/>
            <a:ext cx="434181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6538" indent="-2365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600" dirty="0"/>
              <a:t>Plan </a:t>
            </a:r>
            <a:r>
              <a:rPr lang="en-US" altLang="en-US" sz="1600" dirty="0" err="1"/>
              <a:t>TeenNERT</a:t>
            </a:r>
            <a:r>
              <a:rPr lang="en-US" altLang="en-US" sz="1600" dirty="0"/>
              <a:t> training session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600" dirty="0" smtClean="0"/>
              <a:t>Complete partnership for a 501c3 with San Francisco Health Foundation</a:t>
            </a:r>
            <a:endParaRPr lang="en-US" altLang="en-US" sz="1600" dirty="0"/>
          </a:p>
          <a:p>
            <a:pPr eaLnBrk="1" hangingPunct="1">
              <a:spcBef>
                <a:spcPct val="0"/>
              </a:spcBef>
            </a:pPr>
            <a:r>
              <a:rPr lang="en-US" altLang="en-US" sz="1600" dirty="0" smtClean="0"/>
              <a:t>April and October drill coordination with SFFD</a:t>
            </a:r>
            <a:endParaRPr lang="en-US" altLang="en-US" sz="1600" dirty="0"/>
          </a:p>
          <a:p>
            <a:pPr eaLnBrk="1" hangingPunct="1">
              <a:spcBef>
                <a:spcPct val="0"/>
              </a:spcBef>
            </a:pPr>
            <a:r>
              <a:rPr lang="en-US" altLang="en-US" sz="1600" dirty="0" smtClean="0"/>
              <a:t>Increase instructor pool within SFFD</a:t>
            </a:r>
            <a:endParaRPr lang="en-US" altLang="en-US" sz="1600" dirty="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</a:pPr>
            <a:endParaRPr lang="en-US" altLang="en-US" sz="1400" dirty="0"/>
          </a:p>
        </p:txBody>
      </p:sp>
      <p:sp>
        <p:nvSpPr>
          <p:cNvPr id="11277" name="TextBox 22"/>
          <p:cNvSpPr txBox="1">
            <a:spLocks noChangeArrowheads="1"/>
          </p:cNvSpPr>
          <p:nvPr/>
        </p:nvSpPr>
        <p:spPr bwMode="auto">
          <a:xfrm>
            <a:off x="6283325" y="4233863"/>
            <a:ext cx="39624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6538" indent="-2365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600" dirty="0"/>
              <a:t>Coordination with </a:t>
            </a:r>
            <a:r>
              <a:rPr lang="en-US" altLang="en-US" sz="1600" dirty="0" smtClean="0"/>
              <a:t>City and County to increase awareness and marketing of and participation in NERT.</a:t>
            </a:r>
            <a:endParaRPr lang="en-US" altLang="en-US" sz="1600" dirty="0"/>
          </a:p>
          <a:p>
            <a:pPr eaLnBrk="1" hangingPunct="1">
              <a:spcBef>
                <a:spcPct val="0"/>
              </a:spcBef>
            </a:pPr>
            <a:r>
              <a:rPr lang="en-US" altLang="en-US" sz="1600" dirty="0" smtClean="0"/>
              <a:t>Increase staff support in NERT</a:t>
            </a:r>
          </a:p>
          <a:p>
            <a:pPr eaLnBrk="1" hangingPunct="1">
              <a:spcBef>
                <a:spcPct val="0"/>
              </a:spcBef>
            </a:pPr>
            <a:endParaRPr lang="en-US" altLang="en-US" sz="1400" dirty="0" smtClean="0"/>
          </a:p>
          <a:p>
            <a:pPr eaLnBrk="1" hangingPunct="1">
              <a:spcBef>
                <a:spcPct val="0"/>
              </a:spcBef>
            </a:pP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850251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82" y="224024"/>
            <a:ext cx="3797300" cy="25320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b="14038"/>
          <a:stretch/>
        </p:blipFill>
        <p:spPr>
          <a:xfrm>
            <a:off x="385482" y="3039035"/>
            <a:ext cx="3791088" cy="23846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847" y="224024"/>
            <a:ext cx="3376083" cy="25320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923" y="3039035"/>
            <a:ext cx="3065929" cy="30659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995" y="3039035"/>
            <a:ext cx="3447052" cy="25852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62" r="26863"/>
          <a:stretch/>
        </p:blipFill>
        <p:spPr>
          <a:xfrm>
            <a:off x="8224995" y="226755"/>
            <a:ext cx="3093247" cy="252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NERT 2012 DRAFT2">
  <a:themeElements>
    <a:clrScheme name="NERT 2012 DRAFT2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NERT 2012 DRAFT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RT 2012 DRAF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RT 2012 DRAF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RT 2012 DRAF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RT 2012 DRAF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RT 2012 DRAF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RT 2012 DRAF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RT 2012 DRAF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RT 2012 DRAF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RT 2012 DRAF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RT 2012 DRAF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RT 2012 DRAF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RT 2012 DRAF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t">
  <a:themeElements>
    <a:clrScheme name="Slit 8">
      <a:dk1>
        <a:srgbClr val="000000"/>
      </a:dk1>
      <a:lt1>
        <a:srgbClr val="D0DAE2"/>
      </a:lt1>
      <a:dk2>
        <a:srgbClr val="000000"/>
      </a:dk2>
      <a:lt2>
        <a:srgbClr val="E7EDF1"/>
      </a:lt2>
      <a:accent1>
        <a:srgbClr val="33CCCC"/>
      </a:accent1>
      <a:accent2>
        <a:srgbClr val="0099CC"/>
      </a:accent2>
      <a:accent3>
        <a:srgbClr val="E4EAEE"/>
      </a:accent3>
      <a:accent4>
        <a:srgbClr val="000000"/>
      </a:accent4>
      <a:accent5>
        <a:srgbClr val="ADE2E2"/>
      </a:accent5>
      <a:accent6>
        <a:srgbClr val="008AB9"/>
      </a:accent6>
      <a:hlink>
        <a:srgbClr val="3333CC"/>
      </a:hlink>
      <a:folHlink>
        <a:srgbClr val="00808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NERT 2012 DRAFT2">
  <a:themeElements>
    <a:clrScheme name="NERT 2012 DRAFT2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NERT 2012 DRAFT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RT 2012 DRAF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RT 2012 DRAF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RT 2012 DRAF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RT 2012 DRAF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RT 2012 DRAF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RT 2012 DRAF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RT 2012 DRAF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RT 2012 DRAF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RT 2012 DRAF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RT 2012 DRAF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RT 2012 DRAF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RT 2012 DRAF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NERT-SAFE PPW Draft</Template>
  <TotalTime>260</TotalTime>
  <Words>131</Words>
  <Application>Microsoft Office PowerPoint</Application>
  <PresentationFormat>Widescreen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Tahoma</vt:lpstr>
      <vt:lpstr>Verdana</vt:lpstr>
      <vt:lpstr>Wingdings</vt:lpstr>
      <vt:lpstr>1_NERT 2012 DRAFT2</vt:lpstr>
      <vt:lpstr>Slit</vt:lpstr>
      <vt:lpstr>NERT 2012 DRAFT2</vt:lpstr>
      <vt:lpstr>SFFD NERT</vt:lpstr>
      <vt:lpstr>What is NERT</vt:lpstr>
      <vt:lpstr>NERT Coverage</vt:lpstr>
      <vt:lpstr>NERT Activities</vt:lpstr>
      <vt:lpstr>Volunteer Participation</vt:lpstr>
      <vt:lpstr>NERT Activity Summary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Arteseros, Erica (FIR)</dc:creator>
  <cp:lastModifiedBy>Maureen Conefrey</cp:lastModifiedBy>
  <cp:revision>16</cp:revision>
  <cp:lastPrinted>2016-02-22T19:45:58Z</cp:lastPrinted>
  <dcterms:created xsi:type="dcterms:W3CDTF">2016-02-18T17:51:45Z</dcterms:created>
  <dcterms:modified xsi:type="dcterms:W3CDTF">2016-02-22T19:46:20Z</dcterms:modified>
</cp:coreProperties>
</file>