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64" r:id="rId5"/>
    <p:sldId id="265" r:id="rId6"/>
    <p:sldId id="259" r:id="rId7"/>
    <p:sldId id="267" r:id="rId8"/>
    <p:sldId id="260" r:id="rId9"/>
    <p:sldId id="261" r:id="rId10"/>
    <p:sldId id="263"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240" autoAdjust="0"/>
  </p:normalViewPr>
  <p:slideViewPr>
    <p:cSldViewPr snapToGrid="0" snapToObjects="1">
      <p:cViewPr varScale="1">
        <p:scale>
          <a:sx n="49" d="100"/>
          <a:sy n="49" d="100"/>
        </p:scale>
        <p:origin x="6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www.dropbox.com/30408355/Mobile%20Integrated%20Health/EMS%206%20Activity%20Log%20PH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clementyeh\Dropbox%20(EM)\Mobile%20Integrated%20Health\Copy%20of%20EMS%206%20Activity%20Log%20PHI%20Simplified.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localhost\Users\clementyeh\Dropbox%20(EM)\Mobile%20Integrated%20Health\EMS%206%20Activity%20Log%20PH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numRef>
              <c:f>'[EMS 6 Activity Log PHI.xlsx]Daily Encounters'!$A$5:$A$35</c:f>
              <c:numCache>
                <c:formatCode>[$-409]d\-mmm\-yy;@</c:formatCode>
                <c:ptCount val="31"/>
                <c:pt idx="0">
                  <c:v>42399</c:v>
                </c:pt>
                <c:pt idx="1">
                  <c:v>42400</c:v>
                </c:pt>
                <c:pt idx="2">
                  <c:v>42401</c:v>
                </c:pt>
                <c:pt idx="3">
                  <c:v>42402</c:v>
                </c:pt>
                <c:pt idx="4">
                  <c:v>42403</c:v>
                </c:pt>
                <c:pt idx="5">
                  <c:v>42404</c:v>
                </c:pt>
                <c:pt idx="6">
                  <c:v>42405</c:v>
                </c:pt>
                <c:pt idx="7">
                  <c:v>42406</c:v>
                </c:pt>
                <c:pt idx="8">
                  <c:v>42407</c:v>
                </c:pt>
                <c:pt idx="9">
                  <c:v>42408</c:v>
                </c:pt>
                <c:pt idx="10">
                  <c:v>42409</c:v>
                </c:pt>
                <c:pt idx="11">
                  <c:v>42410</c:v>
                </c:pt>
                <c:pt idx="12">
                  <c:v>42411</c:v>
                </c:pt>
                <c:pt idx="13">
                  <c:v>42412</c:v>
                </c:pt>
                <c:pt idx="14">
                  <c:v>42413</c:v>
                </c:pt>
                <c:pt idx="15">
                  <c:v>42414</c:v>
                </c:pt>
                <c:pt idx="16">
                  <c:v>42415</c:v>
                </c:pt>
                <c:pt idx="17">
                  <c:v>42416</c:v>
                </c:pt>
                <c:pt idx="18">
                  <c:v>42417</c:v>
                </c:pt>
                <c:pt idx="19">
                  <c:v>42418</c:v>
                </c:pt>
                <c:pt idx="20">
                  <c:v>42419</c:v>
                </c:pt>
                <c:pt idx="21">
                  <c:v>42420</c:v>
                </c:pt>
                <c:pt idx="22">
                  <c:v>42421</c:v>
                </c:pt>
                <c:pt idx="23">
                  <c:v>42422</c:v>
                </c:pt>
                <c:pt idx="24">
                  <c:v>42423</c:v>
                </c:pt>
                <c:pt idx="25">
                  <c:v>42424</c:v>
                </c:pt>
                <c:pt idx="26">
                  <c:v>42425</c:v>
                </c:pt>
                <c:pt idx="27">
                  <c:v>42426</c:v>
                </c:pt>
                <c:pt idx="28">
                  <c:v>42427</c:v>
                </c:pt>
                <c:pt idx="29">
                  <c:v>42428</c:v>
                </c:pt>
                <c:pt idx="30">
                  <c:v>42429</c:v>
                </c:pt>
              </c:numCache>
            </c:numRef>
          </c:cat>
          <c:val>
            <c:numRef>
              <c:f>'[EMS 6 Activity Log PHI.xlsx]Daily Encounters'!$B$5:$B$35</c:f>
              <c:numCache>
                <c:formatCode>General</c:formatCode>
                <c:ptCount val="31"/>
                <c:pt idx="0">
                  <c:v>3</c:v>
                </c:pt>
                <c:pt idx="1">
                  <c:v>9</c:v>
                </c:pt>
                <c:pt idx="2">
                  <c:v>11</c:v>
                </c:pt>
                <c:pt idx="3">
                  <c:v>9</c:v>
                </c:pt>
                <c:pt idx="4">
                  <c:v>1</c:v>
                </c:pt>
                <c:pt idx="5">
                  <c:v>6</c:v>
                </c:pt>
                <c:pt idx="6">
                  <c:v>5</c:v>
                </c:pt>
                <c:pt idx="7">
                  <c:v>7</c:v>
                </c:pt>
                <c:pt idx="8">
                  <c:v>5</c:v>
                </c:pt>
                <c:pt idx="9">
                  <c:v>13</c:v>
                </c:pt>
                <c:pt idx="10">
                  <c:v>7</c:v>
                </c:pt>
                <c:pt idx="11">
                  <c:v>6</c:v>
                </c:pt>
                <c:pt idx="12">
                  <c:v>4</c:v>
                </c:pt>
                <c:pt idx="13">
                  <c:v>9</c:v>
                </c:pt>
                <c:pt idx="14">
                  <c:v>8</c:v>
                </c:pt>
                <c:pt idx="15">
                  <c:v>10</c:v>
                </c:pt>
                <c:pt idx="16">
                  <c:v>8</c:v>
                </c:pt>
                <c:pt idx="17">
                  <c:v>9</c:v>
                </c:pt>
                <c:pt idx="18">
                  <c:v>8</c:v>
                </c:pt>
                <c:pt idx="19">
                  <c:v>8</c:v>
                </c:pt>
                <c:pt idx="20">
                  <c:v>11</c:v>
                </c:pt>
                <c:pt idx="21">
                  <c:v>4</c:v>
                </c:pt>
                <c:pt idx="22">
                  <c:v>4</c:v>
                </c:pt>
                <c:pt idx="23">
                  <c:v>8</c:v>
                </c:pt>
                <c:pt idx="24">
                  <c:v>2</c:v>
                </c:pt>
                <c:pt idx="25">
                  <c:v>6</c:v>
                </c:pt>
                <c:pt idx="26">
                  <c:v>6</c:v>
                </c:pt>
                <c:pt idx="27">
                  <c:v>7</c:v>
                </c:pt>
                <c:pt idx="28">
                  <c:v>11</c:v>
                </c:pt>
                <c:pt idx="29">
                  <c:v>8</c:v>
                </c:pt>
                <c:pt idx="30">
                  <c:v>8</c:v>
                </c:pt>
              </c:numCache>
            </c:numRef>
          </c:val>
        </c:ser>
        <c:dLbls>
          <c:showLegendKey val="0"/>
          <c:showVal val="0"/>
          <c:showCatName val="0"/>
          <c:showSerName val="0"/>
          <c:showPercent val="0"/>
          <c:showBubbleSize val="0"/>
        </c:dLbls>
        <c:gapWidth val="150"/>
        <c:axId val="152378584"/>
        <c:axId val="152111200"/>
      </c:barChart>
      <c:dateAx>
        <c:axId val="152378584"/>
        <c:scaling>
          <c:orientation val="minMax"/>
        </c:scaling>
        <c:delete val="0"/>
        <c:axPos val="b"/>
        <c:numFmt formatCode="[$-409]d\-mmm\-yy;@" sourceLinked="1"/>
        <c:majorTickMark val="out"/>
        <c:minorTickMark val="none"/>
        <c:tickLblPos val="nextTo"/>
        <c:crossAx val="152111200"/>
        <c:crosses val="autoZero"/>
        <c:auto val="1"/>
        <c:lblOffset val="100"/>
        <c:baseTimeUnit val="days"/>
      </c:dateAx>
      <c:valAx>
        <c:axId val="152111200"/>
        <c:scaling>
          <c:orientation val="minMax"/>
        </c:scaling>
        <c:delete val="0"/>
        <c:axPos val="l"/>
        <c:majorGridlines/>
        <c:numFmt formatCode="General" sourceLinked="1"/>
        <c:majorTickMark val="out"/>
        <c:minorTickMark val="none"/>
        <c:tickLblPos val="nextTo"/>
        <c:crossAx val="1523785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layout>
                <c:manualLayout>
                  <c:x val="-0.1438688743564"/>
                  <c:y val="0.18387036347656799"/>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5665479764374099"/>
                  <c:y val="-0.18001050971482399"/>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7.1406974127404405E-2"/>
                  <c:y val="0.1811201681046810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'Charts Data'!$A$2:$A$5</c:f>
              <c:strCache>
                <c:ptCount val="4"/>
                <c:pt idx="0">
                  <c:v>Outreach</c:v>
                </c:pt>
                <c:pt idx="1">
                  <c:v>911 Incident</c:v>
                </c:pt>
                <c:pt idx="2">
                  <c:v>911 Call Follow Up</c:v>
                </c:pt>
                <c:pt idx="3">
                  <c:v>Other</c:v>
                </c:pt>
              </c:strCache>
            </c:strRef>
          </c:cat>
          <c:val>
            <c:numRef>
              <c:f>'Charts Data'!$B$2:$B$5</c:f>
              <c:numCache>
                <c:formatCode>General</c:formatCode>
                <c:ptCount val="4"/>
                <c:pt idx="0">
                  <c:v>86</c:v>
                </c:pt>
                <c:pt idx="1">
                  <c:v>81</c:v>
                </c:pt>
                <c:pt idx="2">
                  <c:v>121</c:v>
                </c:pt>
                <c:pt idx="3">
                  <c:v>42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layout>
                <c:manualLayout>
                  <c:x val="-0.12512628156649"/>
                  <c:y val="0.18241343393287099"/>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1650140134694199"/>
                  <c:y val="-0.207063707945598"/>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2.2268763065838498E-2"/>
                  <c:y val="-1.5664075485947698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8.9511222308030103E-2"/>
                  <c:y val="0.1906715434868030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'Charts Data'!$I$2:$I$9</c:f>
              <c:strCache>
                <c:ptCount val="8"/>
                <c:pt idx="0">
                  <c:v>Street</c:v>
                </c:pt>
                <c:pt idx="1">
                  <c:v>Shelter</c:v>
                </c:pt>
                <c:pt idx="2">
                  <c:v>Residence</c:v>
                </c:pt>
                <c:pt idx="3">
                  <c:v>Business</c:v>
                </c:pt>
                <c:pt idx="4">
                  <c:v>Hospital/Clinic</c:v>
                </c:pt>
                <c:pt idx="5">
                  <c:v>DPH</c:v>
                </c:pt>
                <c:pt idx="6">
                  <c:v>Sobering Center</c:v>
                </c:pt>
                <c:pt idx="7">
                  <c:v>Other</c:v>
                </c:pt>
              </c:strCache>
            </c:strRef>
          </c:cat>
          <c:val>
            <c:numRef>
              <c:f>'Charts Data'!$J$2:$J$9</c:f>
              <c:numCache>
                <c:formatCode>General</c:formatCode>
                <c:ptCount val="8"/>
                <c:pt idx="0">
                  <c:v>76</c:v>
                </c:pt>
                <c:pt idx="1">
                  <c:v>18</c:v>
                </c:pt>
                <c:pt idx="2">
                  <c:v>39</c:v>
                </c:pt>
                <c:pt idx="3">
                  <c:v>3</c:v>
                </c:pt>
                <c:pt idx="4">
                  <c:v>122</c:v>
                </c:pt>
                <c:pt idx="5">
                  <c:v>8</c:v>
                </c:pt>
                <c:pt idx="6">
                  <c:v>15</c:v>
                </c:pt>
                <c:pt idx="7">
                  <c:v>49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0"/>
              <c:layout>
                <c:manualLayout>
                  <c:x val="-0.106845083920431"/>
                  <c:y val="0.15963028884288699"/>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5675080294239499"/>
                  <c:y val="-7.8515544893497602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effectLst/>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 Homeless'!$A$5:$A$7</c:f>
              <c:strCache>
                <c:ptCount val="3"/>
                <c:pt idx="0">
                  <c:v>No</c:v>
                </c:pt>
                <c:pt idx="1">
                  <c:v>unknown</c:v>
                </c:pt>
                <c:pt idx="2">
                  <c:v>Yes</c:v>
                </c:pt>
              </c:strCache>
            </c:strRef>
          </c:cat>
          <c:val>
            <c:numRef>
              <c:f>'% Homeless'!$B$5:$B$7</c:f>
              <c:numCache>
                <c:formatCode>General</c:formatCode>
                <c:ptCount val="3"/>
                <c:pt idx="0">
                  <c:v>44</c:v>
                </c:pt>
                <c:pt idx="1">
                  <c:v>38</c:v>
                </c:pt>
                <c:pt idx="2">
                  <c:v>145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0.28134</cdr:x>
      <cdr:y>0.63774</cdr:y>
    </cdr:from>
    <cdr:to>
      <cdr:x>0.46226</cdr:x>
      <cdr:y>0.73356</cdr:y>
    </cdr:to>
    <cdr:sp macro="" textlink="">
      <cdr:nvSpPr>
        <cdr:cNvPr id="2" name="TextBox 1"/>
        <cdr:cNvSpPr txBox="1"/>
      </cdr:nvSpPr>
      <cdr:spPr>
        <a:xfrm xmlns:a="http://schemas.openxmlformats.org/drawingml/2006/main">
          <a:off x="2513991" y="3677727"/>
          <a:ext cx="1616635" cy="552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HOMELESS</a:t>
          </a:r>
        </a:p>
      </cdr:txBody>
    </cdr:sp>
  </cdr:relSizeAnchor>
  <cdr:relSizeAnchor xmlns:cdr="http://schemas.openxmlformats.org/drawingml/2006/chartDrawing">
    <cdr:from>
      <cdr:x>0.55921</cdr:x>
      <cdr:y>0.26781</cdr:y>
    </cdr:from>
    <cdr:to>
      <cdr:x>0.71053</cdr:x>
      <cdr:y>0.3317</cdr:y>
    </cdr:to>
    <cdr:sp macro="" textlink="">
      <cdr:nvSpPr>
        <cdr:cNvPr id="3" name="TextBox 2"/>
        <cdr:cNvSpPr txBox="1"/>
      </cdr:nvSpPr>
      <cdr:spPr>
        <a:xfrm xmlns:a="http://schemas.openxmlformats.org/drawingml/2006/main">
          <a:off x="4318000" y="1384300"/>
          <a:ext cx="1168400" cy="33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t>HOUSED</a:t>
          </a:r>
        </a:p>
      </cdr:txBody>
    </cdr:sp>
  </cdr:relSizeAnchor>
  <cdr:relSizeAnchor xmlns:cdr="http://schemas.openxmlformats.org/drawingml/2006/chartDrawing">
    <cdr:from>
      <cdr:x>0.62007</cdr:x>
      <cdr:y>0.56511</cdr:y>
    </cdr:from>
    <cdr:to>
      <cdr:x>0.80592</cdr:x>
      <cdr:y>0.64128</cdr:y>
    </cdr:to>
    <cdr:sp macro="" textlink="">
      <cdr:nvSpPr>
        <cdr:cNvPr id="4" name="TextBox 3"/>
        <cdr:cNvSpPr txBox="1"/>
      </cdr:nvSpPr>
      <cdr:spPr>
        <a:xfrm xmlns:a="http://schemas.openxmlformats.org/drawingml/2006/main">
          <a:off x="4787900" y="2921000"/>
          <a:ext cx="1435100" cy="393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a:t>UNKNOWN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9D521D-5AF0-5D4D-8EC7-688F9181BC99}" type="datetimeFigureOut">
              <a:rPr lang="en-US" smtClean="0"/>
              <a:t>3/15/2016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75B0BC-84E7-EC45-BD33-A5AD2D1DCA53}" type="slidenum">
              <a:rPr lang="en-US" smtClean="0"/>
              <a:t>‹#›</a:t>
            </a:fld>
            <a:endParaRPr lang="en-US"/>
          </a:p>
        </p:txBody>
      </p:sp>
    </p:spTree>
    <p:extLst>
      <p:ext uri="{BB962C8B-B14F-4D97-AF65-F5344CB8AC3E}">
        <p14:creationId xmlns:p14="http://schemas.microsoft.com/office/powerpoint/2010/main" val="112634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682798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with a psychiatric </a:t>
            </a:r>
            <a:r>
              <a:rPr lang="en-US" dirty="0" err="1" smtClean="0"/>
              <a:t>hx</a:t>
            </a:r>
            <a:r>
              <a:rPr lang="en-US" dirty="0" smtClean="0"/>
              <a:t> arrived in SF via bus. She utilized EMS 6 times and the crew identified her as an EMS6 candidate. She was engaged by EMS6,  shelter was obtained and she was able to return home via Homeward Bound. </a:t>
            </a:r>
          </a:p>
          <a:p>
            <a:endParaRPr lang="en-US" dirty="0" smtClean="0"/>
          </a:p>
          <a:p>
            <a:r>
              <a:rPr lang="en-US" dirty="0" smtClean="0"/>
              <a:t>Patient arrived in SF in early February and generated 6 911 calls. EMS6 was alerted by ambulance crews and engaged patient. After several attempts with follow up by EMS6, shelter was obtained, eventually resulting in a 90 day bed and a visit by a psychiatric RN.  HOT also facilitating transfer of benefits to SF. </a:t>
            </a:r>
          </a:p>
          <a:p>
            <a:endParaRPr lang="en-US" dirty="0"/>
          </a:p>
        </p:txBody>
      </p:sp>
    </p:spTree>
    <p:extLst>
      <p:ext uri="{BB962C8B-B14F-4D97-AF65-F5344CB8AC3E}">
        <p14:creationId xmlns:p14="http://schemas.microsoft.com/office/powerpoint/2010/main" val="279822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with a </a:t>
            </a:r>
            <a:r>
              <a:rPr lang="en-US" dirty="0" err="1" smtClean="0"/>
              <a:t>hx</a:t>
            </a:r>
            <a:r>
              <a:rPr lang="en-US" dirty="0" smtClean="0"/>
              <a:t> of chronic</a:t>
            </a:r>
            <a:r>
              <a:rPr lang="en-US" baseline="0" dirty="0" smtClean="0"/>
              <a:t> </a:t>
            </a:r>
            <a:r>
              <a:rPr lang="en-US" dirty="0" err="1" smtClean="0"/>
              <a:t>etoh</a:t>
            </a:r>
            <a:r>
              <a:rPr lang="en-US" dirty="0" smtClean="0"/>
              <a:t> abuse. 40 calls for service since December 2015. EMS6 able to engage and follow through when he called 911 6 times in 24 hours. EMS6 able to advocate for a referral to medical detox. Patient currently in treatment and planning on continuing in a supportive program. </a:t>
            </a:r>
          </a:p>
          <a:p>
            <a:endParaRPr lang="en-US" dirty="0" smtClean="0"/>
          </a:p>
          <a:p>
            <a:r>
              <a:rPr lang="en-US" dirty="0" smtClean="0"/>
              <a:t>Patient with chronic</a:t>
            </a:r>
            <a:r>
              <a:rPr lang="en-US" baseline="0" dirty="0" smtClean="0"/>
              <a:t> psychiatric problems. More than 30 calls for service for vague complaints and requests for social services. EMS6 able to determine that patient’s medical home was the VA hospital and after discussing with patient and hospital providers, he was admitted for placement. Patient is currently in stable long term care facility.</a:t>
            </a:r>
            <a:endParaRPr lang="en-US" dirty="0"/>
          </a:p>
        </p:txBody>
      </p:sp>
    </p:spTree>
    <p:extLst>
      <p:ext uri="{BB962C8B-B14F-4D97-AF65-F5344CB8AC3E}">
        <p14:creationId xmlns:p14="http://schemas.microsoft.com/office/powerpoint/2010/main" val="18278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mailto:fireems6@sfgov.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87196" y="5918170"/>
            <a:ext cx="10464801" cy="1609676"/>
          </a:xfrm>
          <a:prstGeom prst="rect">
            <a:avLst/>
          </a:prstGeom>
        </p:spPr>
        <p:txBody>
          <a:bodyPr/>
          <a:lstStyle/>
          <a:p>
            <a:pPr lvl="1"/>
            <a:r>
              <a:t>EMS-6 Update</a:t>
            </a:r>
          </a:p>
        </p:txBody>
      </p:sp>
      <p:sp>
        <p:nvSpPr>
          <p:cNvPr id="120" name="Shape 120"/>
          <p:cNvSpPr>
            <a:spLocks noGrp="1"/>
          </p:cNvSpPr>
          <p:nvPr>
            <p:ph type="subTitle" sz="quarter" idx="1"/>
          </p:nvPr>
        </p:nvSpPr>
        <p:spPr>
          <a:xfrm>
            <a:off x="1270000" y="7937500"/>
            <a:ext cx="10464800" cy="1130300"/>
          </a:xfrm>
          <a:prstGeom prst="rect">
            <a:avLst/>
          </a:prstGeom>
        </p:spPr>
        <p:txBody>
          <a:bodyPr/>
          <a:lstStyle/>
          <a:p>
            <a:r>
              <a:t>San Francisco Fire Commission</a:t>
            </a:r>
          </a:p>
          <a:p>
            <a:r>
              <a:t>March 9th, 2016</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163352" y="474150"/>
            <a:ext cx="6712488" cy="5034366"/>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a:xfrm>
            <a:off x="1280160" y="2590800"/>
            <a:ext cx="10772140" cy="6286500"/>
          </a:xfrm>
        </p:spPr>
        <p:txBody>
          <a:bodyPr>
            <a:normAutofit/>
          </a:bodyPr>
          <a:lstStyle/>
          <a:p>
            <a:r>
              <a:rPr lang="en-US" dirty="0" smtClean="0"/>
              <a:t>Training additional team members</a:t>
            </a:r>
          </a:p>
          <a:p>
            <a:r>
              <a:rPr lang="en-US" dirty="0" smtClean="0"/>
              <a:t>Streamlining documentation to facilitate data collection</a:t>
            </a:r>
          </a:p>
          <a:p>
            <a:r>
              <a:rPr lang="en-US" dirty="0"/>
              <a:t>Data sharing for collaboration between providers</a:t>
            </a:r>
          </a:p>
          <a:p>
            <a:r>
              <a:rPr lang="en-US" dirty="0" smtClean="0"/>
              <a:t>Continue to identify barriers to care</a:t>
            </a:r>
          </a:p>
        </p:txBody>
      </p:sp>
    </p:spTree>
    <p:extLst>
      <p:ext uri="{BB962C8B-B14F-4D97-AF65-F5344CB8AC3E}">
        <p14:creationId xmlns:p14="http://schemas.microsoft.com/office/powerpoint/2010/main" val="17707837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EMS-6</a:t>
            </a:r>
            <a:endParaRPr lang="en-US" dirty="0"/>
          </a:p>
        </p:txBody>
      </p:sp>
      <p:sp>
        <p:nvSpPr>
          <p:cNvPr id="3" name="Text Placeholder 2"/>
          <p:cNvSpPr>
            <a:spLocks noGrp="1"/>
          </p:cNvSpPr>
          <p:nvPr>
            <p:ph type="body" idx="1"/>
          </p:nvPr>
        </p:nvSpPr>
        <p:spPr/>
        <p:txBody>
          <a:bodyPr/>
          <a:lstStyle/>
          <a:p>
            <a:r>
              <a:rPr lang="en-US" dirty="0" smtClean="0"/>
              <a:t>Hours: 1200-2400 everyday</a:t>
            </a:r>
          </a:p>
          <a:p>
            <a:r>
              <a:rPr lang="en-US" dirty="0" smtClean="0"/>
              <a:t>Email: </a:t>
            </a:r>
            <a:r>
              <a:rPr lang="en-US" dirty="0" smtClean="0">
                <a:hlinkClick r:id="rId2"/>
              </a:rPr>
              <a:t>fireems6@sfgov.org</a:t>
            </a:r>
            <a:endParaRPr lang="en-US" dirty="0" smtClean="0"/>
          </a:p>
          <a:p>
            <a:r>
              <a:rPr lang="en-US" dirty="0" smtClean="0"/>
              <a:t>Phone: (415)816-6739</a:t>
            </a:r>
          </a:p>
        </p:txBody>
      </p:sp>
    </p:spTree>
    <p:extLst>
      <p:ext uri="{BB962C8B-B14F-4D97-AF65-F5344CB8AC3E}">
        <p14:creationId xmlns:p14="http://schemas.microsoft.com/office/powerpoint/2010/main" val="48900067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r>
              <a:t>Program Description</a:t>
            </a:r>
          </a:p>
        </p:txBody>
      </p:sp>
      <p:sp>
        <p:nvSpPr>
          <p:cNvPr id="124" name="Shape 124"/>
          <p:cNvSpPr/>
          <p:nvPr/>
        </p:nvSpPr>
        <p:spPr>
          <a:xfrm>
            <a:off x="1120140" y="2960665"/>
            <a:ext cx="11433486" cy="555947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4864" anchor="ctr">
            <a:spAutoFit/>
          </a:bodyPr>
          <a:lstStyle/>
          <a:p>
            <a:pPr marL="457200" indent="-457200" algn="l">
              <a:spcBef>
                <a:spcPts val="3800"/>
              </a:spcBef>
              <a:buClr>
                <a:srgbClr val="FFFFFF"/>
              </a:buClr>
              <a:buSzPct val="95000"/>
              <a:buFont typeface="Arial" panose="020B0604020202020204" pitchFamily="34" charset="0"/>
              <a:buChar char="•"/>
              <a:defRPr sz="2800"/>
            </a:pPr>
            <a:r>
              <a:rPr dirty="0"/>
              <a:t>H-33 EMS </a:t>
            </a:r>
            <a:r>
              <a:rPr dirty="0" smtClean="0"/>
              <a:t>Captain</a:t>
            </a:r>
            <a:r>
              <a:rPr lang="en-US" dirty="0" smtClean="0"/>
              <a:t>: Paramedic Supervisor Role</a:t>
            </a:r>
          </a:p>
          <a:p>
            <a:pPr marL="457200" indent="-457200" algn="l">
              <a:spcBef>
                <a:spcPts val="3800"/>
              </a:spcBef>
              <a:buClr>
                <a:srgbClr val="FFFFFF"/>
              </a:buClr>
              <a:buSzPct val="95000"/>
              <a:buFont typeface="Arial" panose="020B0604020202020204" pitchFamily="34" charset="0"/>
              <a:buChar char="•"/>
              <a:defRPr sz="2800"/>
            </a:pPr>
            <a:r>
              <a:rPr lang="en-US" dirty="0" smtClean="0"/>
              <a:t>SF DPH HOT </a:t>
            </a:r>
            <a:r>
              <a:rPr lang="en-US" dirty="0"/>
              <a:t>Outreach </a:t>
            </a:r>
            <a:r>
              <a:rPr lang="en-US" dirty="0" smtClean="0"/>
              <a:t>Specialist: Care Coordination Role</a:t>
            </a:r>
            <a:endParaRPr dirty="0"/>
          </a:p>
          <a:p>
            <a:pPr marL="457200" indent="-457200" algn="l">
              <a:spcBef>
                <a:spcPts val="3800"/>
              </a:spcBef>
              <a:buClr>
                <a:srgbClr val="FFFFFF"/>
              </a:buClr>
              <a:buSzPct val="95000"/>
              <a:buFont typeface="Arial" panose="020B0604020202020204" pitchFamily="34" charset="0"/>
              <a:buChar char="•"/>
              <a:defRPr sz="2800"/>
            </a:pPr>
            <a:r>
              <a:rPr dirty="0"/>
              <a:t>Dispatched to 911 incidents</a:t>
            </a:r>
          </a:p>
          <a:p>
            <a:pPr marL="457200" indent="-457200" algn="l">
              <a:spcBef>
                <a:spcPts val="3800"/>
              </a:spcBef>
              <a:buClr>
                <a:srgbClr val="FFFFFF"/>
              </a:buClr>
              <a:buSzPct val="95000"/>
              <a:buFont typeface="Arial" panose="020B0604020202020204" pitchFamily="34" charset="0"/>
              <a:buChar char="•"/>
              <a:defRPr sz="2800"/>
            </a:pPr>
            <a:r>
              <a:rPr dirty="0"/>
              <a:t>Special </a:t>
            </a:r>
            <a:r>
              <a:rPr lang="en-US" dirty="0" smtClean="0"/>
              <a:t>c</a:t>
            </a:r>
            <a:r>
              <a:rPr dirty="0" smtClean="0"/>
              <a:t>alled </a:t>
            </a:r>
            <a:r>
              <a:rPr dirty="0"/>
              <a:t>by other EMS Resources, clinics, case managers</a:t>
            </a:r>
          </a:p>
          <a:p>
            <a:pPr marL="457200" indent="-457200" algn="l">
              <a:spcBef>
                <a:spcPts val="3800"/>
              </a:spcBef>
              <a:buClr>
                <a:srgbClr val="FFFFFF"/>
              </a:buClr>
              <a:buSzPct val="95000"/>
              <a:buFont typeface="Arial" panose="020B0604020202020204" pitchFamily="34" charset="0"/>
              <a:buChar char="•"/>
              <a:defRPr sz="2800"/>
            </a:pPr>
            <a:r>
              <a:rPr dirty="0" smtClean="0"/>
              <a:t>12 </a:t>
            </a:r>
            <a:r>
              <a:rPr dirty="0"/>
              <a:t>hours/day x 7 </a:t>
            </a:r>
            <a:r>
              <a:rPr dirty="0" smtClean="0"/>
              <a:t>days/week</a:t>
            </a:r>
            <a:r>
              <a:rPr lang="en-US" dirty="0" smtClean="0"/>
              <a:t> (1200-2400)</a:t>
            </a:r>
            <a:endParaRPr dirty="0"/>
          </a:p>
          <a:p>
            <a:pPr marL="457200" indent="-457200" algn="l">
              <a:spcBef>
                <a:spcPts val="3800"/>
              </a:spcBef>
              <a:buClr>
                <a:srgbClr val="FFFFFF"/>
              </a:buClr>
              <a:buSzPct val="95000"/>
              <a:buFont typeface="Arial" panose="020B0604020202020204" pitchFamily="34" charset="0"/>
              <a:buChar char="•"/>
              <a:defRPr sz="2800"/>
            </a:pPr>
            <a:r>
              <a:rPr dirty="0" smtClean="0"/>
              <a:t>Work </a:t>
            </a:r>
            <a:r>
              <a:rPr dirty="0"/>
              <a:t>in conjunction with existing services to stabilize high-users and refer to non-emergency programs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rPr lang="en-US" dirty="0" smtClean="0"/>
              <a:t>EMS-6 Team</a:t>
            </a:r>
            <a:endParaRPr dirty="0"/>
          </a:p>
        </p:txBody>
      </p:sp>
      <p:sp>
        <p:nvSpPr>
          <p:cNvPr id="127" name="Shape 127"/>
          <p:cNvSpPr>
            <a:spLocks noGrp="1"/>
          </p:cNvSpPr>
          <p:nvPr>
            <p:ph type="body" idx="1"/>
          </p:nvPr>
        </p:nvSpPr>
        <p:spPr>
          <a:xfrm>
            <a:off x="7253207" y="2913682"/>
            <a:ext cx="5155553" cy="6309831"/>
          </a:xfrm>
          <a:prstGeom prst="rect">
            <a:avLst/>
          </a:prstGeom>
        </p:spPr>
        <p:txBody>
          <a:bodyPr anchor="b">
            <a:normAutofit/>
          </a:bodyPr>
          <a:lstStyle/>
          <a:p>
            <a:r>
              <a:rPr dirty="0"/>
              <a:t>H-33 </a:t>
            </a:r>
            <a:r>
              <a:rPr lang="en-US" dirty="0" smtClean="0"/>
              <a:t>EMS </a:t>
            </a:r>
            <a:r>
              <a:rPr dirty="0" smtClean="0"/>
              <a:t>Captains</a:t>
            </a:r>
            <a:endParaRPr lang="en-US" dirty="0" smtClean="0"/>
          </a:p>
          <a:p>
            <a:pPr lvl="1"/>
            <a:r>
              <a:rPr dirty="0" smtClean="0"/>
              <a:t>April </a:t>
            </a:r>
            <a:r>
              <a:rPr dirty="0"/>
              <a:t>Bassett</a:t>
            </a:r>
          </a:p>
          <a:p>
            <a:pPr lvl="1"/>
            <a:r>
              <a:rPr dirty="0" smtClean="0"/>
              <a:t>Simon </a:t>
            </a:r>
            <a:r>
              <a:rPr dirty="0"/>
              <a:t>Pang</a:t>
            </a:r>
          </a:p>
          <a:p>
            <a:r>
              <a:rPr dirty="0"/>
              <a:t>DPH Homeless Outreach </a:t>
            </a:r>
            <a:r>
              <a:rPr dirty="0" smtClean="0"/>
              <a:t>Team</a:t>
            </a:r>
            <a:endParaRPr dirty="0"/>
          </a:p>
          <a:p>
            <a:r>
              <a:rPr dirty="0"/>
              <a:t>Operations began on January 30, 2016</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464949" y="3254644"/>
            <a:ext cx="6385274" cy="4801246"/>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EMS High Users</a:t>
            </a:r>
            <a:endParaRPr lang="en-US" dirty="0"/>
          </a:p>
        </p:txBody>
      </p:sp>
      <p:sp>
        <p:nvSpPr>
          <p:cNvPr id="3" name="Text Placeholder 2"/>
          <p:cNvSpPr>
            <a:spLocks noGrp="1"/>
          </p:cNvSpPr>
          <p:nvPr>
            <p:ph type="body" idx="1"/>
          </p:nvPr>
        </p:nvSpPr>
        <p:spPr>
          <a:xfrm>
            <a:off x="1371600" y="2590800"/>
            <a:ext cx="10680700" cy="6286500"/>
          </a:xfrm>
        </p:spPr>
        <p:txBody>
          <a:bodyPr/>
          <a:lstStyle/>
          <a:p>
            <a:r>
              <a:rPr lang="en-US" dirty="0" smtClean="0"/>
              <a:t>Identified clients with high 911 utilization</a:t>
            </a:r>
          </a:p>
          <a:p>
            <a:pPr lvl="1"/>
            <a:r>
              <a:rPr lang="en-US" dirty="0" smtClean="0"/>
              <a:t>&gt;4 calls/month or &gt;2 calls/day or</a:t>
            </a:r>
          </a:p>
          <a:p>
            <a:pPr lvl="1"/>
            <a:r>
              <a:rPr lang="en-US" dirty="0" smtClean="0"/>
              <a:t>Identified as system high users (HUMS)</a:t>
            </a:r>
          </a:p>
          <a:p>
            <a:r>
              <a:rPr lang="en-US" dirty="0" smtClean="0"/>
              <a:t>Work with existing resources to stabilize and connect</a:t>
            </a:r>
          </a:p>
          <a:p>
            <a:r>
              <a:rPr lang="en-US" dirty="0" smtClean="0"/>
              <a:t>Case Examples</a:t>
            </a:r>
            <a:endParaRPr lang="en-US" dirty="0"/>
          </a:p>
        </p:txBody>
      </p:sp>
    </p:spTree>
    <p:extLst>
      <p:ext uri="{BB962C8B-B14F-4D97-AF65-F5344CB8AC3E}">
        <p14:creationId xmlns:p14="http://schemas.microsoft.com/office/powerpoint/2010/main" val="1490706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EMS “Super Users”</a:t>
            </a:r>
            <a:endParaRPr lang="en-US" dirty="0"/>
          </a:p>
        </p:txBody>
      </p:sp>
      <p:sp>
        <p:nvSpPr>
          <p:cNvPr id="3" name="Text Placeholder 2"/>
          <p:cNvSpPr>
            <a:spLocks noGrp="1"/>
          </p:cNvSpPr>
          <p:nvPr>
            <p:ph type="body" idx="1"/>
          </p:nvPr>
        </p:nvSpPr>
        <p:spPr/>
        <p:txBody>
          <a:bodyPr/>
          <a:lstStyle/>
          <a:p>
            <a:r>
              <a:rPr lang="en-US" dirty="0" smtClean="0"/>
              <a:t>&gt;15 calls/month</a:t>
            </a:r>
          </a:p>
          <a:p>
            <a:r>
              <a:rPr lang="en-US" dirty="0" smtClean="0"/>
              <a:t>Top 5 individuals = 35% EMS-6 encounters</a:t>
            </a:r>
          </a:p>
          <a:p>
            <a:r>
              <a:rPr lang="en-US" dirty="0" smtClean="0"/>
              <a:t>Active case management</a:t>
            </a:r>
          </a:p>
          <a:p>
            <a:r>
              <a:rPr lang="en-US" dirty="0" smtClean="0"/>
              <a:t>High Users of Multiple Systems (HUMS)</a:t>
            </a:r>
          </a:p>
          <a:p>
            <a:r>
              <a:rPr lang="en-US" dirty="0" smtClean="0"/>
              <a:t>Ongoing clinical management plans</a:t>
            </a:r>
          </a:p>
          <a:p>
            <a:r>
              <a:rPr lang="en-US" dirty="0" smtClean="0"/>
              <a:t>Case Examples</a:t>
            </a:r>
          </a:p>
        </p:txBody>
      </p:sp>
    </p:spTree>
    <p:extLst>
      <p:ext uri="{BB962C8B-B14F-4D97-AF65-F5344CB8AC3E}">
        <p14:creationId xmlns:p14="http://schemas.microsoft.com/office/powerpoint/2010/main" val="13158840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Encounter Volume</a:t>
            </a:r>
          </a:p>
        </p:txBody>
      </p:sp>
      <p:sp>
        <p:nvSpPr>
          <p:cNvPr id="130" name="Shape 130"/>
          <p:cNvSpPr>
            <a:spLocks noGrp="1"/>
          </p:cNvSpPr>
          <p:nvPr>
            <p:ph type="body" sz="quarter" idx="1"/>
          </p:nvPr>
        </p:nvSpPr>
        <p:spPr>
          <a:xfrm>
            <a:off x="3522528" y="7279460"/>
            <a:ext cx="5959744" cy="1698725"/>
          </a:xfrm>
          <a:prstGeom prst="rect">
            <a:avLst/>
          </a:prstGeom>
        </p:spPr>
        <p:txBody>
          <a:bodyPr/>
          <a:lstStyle/>
          <a:p>
            <a:pPr marL="260604" indent="-260604" defTabSz="332993">
              <a:spcBef>
                <a:spcPts val="2300"/>
              </a:spcBef>
              <a:defRPr sz="2166"/>
            </a:pPr>
            <a:r>
              <a:rPr dirty="0" smtClean="0"/>
              <a:t>221 </a:t>
            </a:r>
            <a:r>
              <a:rPr dirty="0"/>
              <a:t>encounters in 30 days</a:t>
            </a:r>
          </a:p>
          <a:p>
            <a:pPr marL="260604" indent="-260604" defTabSz="332993">
              <a:spcBef>
                <a:spcPts val="2300"/>
              </a:spcBef>
              <a:defRPr sz="2166"/>
            </a:pPr>
            <a:r>
              <a:rPr dirty="0"/>
              <a:t>Average = 7 encounters/shift </a:t>
            </a:r>
            <a:r>
              <a:rPr dirty="0" smtClean="0"/>
              <a:t>(</a:t>
            </a:r>
            <a:r>
              <a:rPr lang="en-US" dirty="0" smtClean="0"/>
              <a:t>7.1 </a:t>
            </a:r>
            <a:r>
              <a:rPr lang="en-US" u="sng" dirty="0" smtClean="0"/>
              <a:t>+</a:t>
            </a:r>
            <a:r>
              <a:rPr lang="en-US" dirty="0" smtClean="0"/>
              <a:t> </a:t>
            </a:r>
            <a:r>
              <a:rPr dirty="0" smtClean="0"/>
              <a:t>SD </a:t>
            </a:r>
            <a:r>
              <a:rPr dirty="0"/>
              <a:t>2.7)</a:t>
            </a:r>
          </a:p>
          <a:p>
            <a:pPr marL="260604" indent="-260604" defTabSz="332993">
              <a:spcBef>
                <a:spcPts val="2300"/>
              </a:spcBef>
              <a:defRPr sz="2166"/>
            </a:pPr>
            <a:r>
              <a:rPr dirty="0"/>
              <a:t>BUSY</a:t>
            </a:r>
          </a:p>
        </p:txBody>
      </p:sp>
      <p:graphicFrame>
        <p:nvGraphicFramePr>
          <p:cNvPr id="6" name="Chart 5"/>
          <p:cNvGraphicFramePr>
            <a:graphicFrameLocks/>
          </p:cNvGraphicFramePr>
          <p:nvPr>
            <p:extLst>
              <p:ext uri="{D42A27DB-BD31-4B8C-83A1-F6EECF244321}">
                <p14:modId xmlns:p14="http://schemas.microsoft.com/office/powerpoint/2010/main" val="1553888966"/>
              </p:ext>
            </p:extLst>
          </p:nvPr>
        </p:nvGraphicFramePr>
        <p:xfrm>
          <a:off x="865478" y="2527300"/>
          <a:ext cx="10884616" cy="43299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 Type</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1867743358"/>
              </p:ext>
            </p:extLst>
          </p:nvPr>
        </p:nvGraphicFramePr>
        <p:xfrm>
          <a:off x="1557866" y="2186610"/>
          <a:ext cx="9889067" cy="7214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2535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952500" y="406400"/>
            <a:ext cx="11099800" cy="1577383"/>
          </a:xfrm>
          <a:prstGeom prst="rect">
            <a:avLst/>
          </a:prstGeom>
        </p:spPr>
        <p:txBody>
          <a:bodyPr/>
          <a:lstStyle/>
          <a:p>
            <a:r>
              <a:rPr lang="en-US" dirty="0" smtClean="0"/>
              <a:t>Location</a:t>
            </a:r>
            <a:endParaRPr dirty="0"/>
          </a:p>
        </p:txBody>
      </p:sp>
      <p:graphicFrame>
        <p:nvGraphicFramePr>
          <p:cNvPr id="5" name="Chart 4"/>
          <p:cNvGraphicFramePr>
            <a:graphicFrameLocks noGrp="1"/>
          </p:cNvGraphicFramePr>
          <p:nvPr>
            <p:extLst>
              <p:ext uri="{D42A27DB-BD31-4B8C-83A1-F6EECF244321}">
                <p14:modId xmlns:p14="http://schemas.microsoft.com/office/powerpoint/2010/main" val="1744536470"/>
              </p:ext>
            </p:extLst>
          </p:nvPr>
        </p:nvGraphicFramePr>
        <p:xfrm>
          <a:off x="1375959" y="1983783"/>
          <a:ext cx="10252882" cy="77698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06400"/>
            <a:ext cx="11099800" cy="1491389"/>
          </a:xfrm>
        </p:spPr>
        <p:txBody>
          <a:bodyPr/>
          <a:lstStyle/>
          <a:p>
            <a:r>
              <a:rPr lang="en-US" dirty="0" smtClean="0"/>
              <a:t>Homeless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973257"/>
              </p:ext>
            </p:extLst>
          </p:nvPr>
        </p:nvGraphicFramePr>
        <p:xfrm>
          <a:off x="1493541" y="2323093"/>
          <a:ext cx="10017717" cy="6842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837770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438</Words>
  <Application>Microsoft Office PowerPoint</Application>
  <PresentationFormat>Custom</PresentationFormat>
  <Paragraphs>54</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Helvetica Light</vt:lpstr>
      <vt:lpstr>Helvetica Neue</vt:lpstr>
      <vt:lpstr>Gradient</vt:lpstr>
      <vt:lpstr>EMS-6 Update</vt:lpstr>
      <vt:lpstr>Program Description</vt:lpstr>
      <vt:lpstr>EMS-6 Team</vt:lpstr>
      <vt:lpstr>EMS High Users</vt:lpstr>
      <vt:lpstr>EMS “Super Users”</vt:lpstr>
      <vt:lpstr>Encounter Volume</vt:lpstr>
      <vt:lpstr>Encounter Type</vt:lpstr>
      <vt:lpstr>Location</vt:lpstr>
      <vt:lpstr>Homeless</vt:lpstr>
      <vt:lpstr>Next Steps</vt:lpstr>
      <vt:lpstr>Contact EMS-6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EMS-6 Update</dc:title>
  <dc:creator>Maureen Conefrey</dc:creator>
  <cp:lastModifiedBy>Maureen Conefrey</cp:lastModifiedBy>
  <cp:revision>29</cp:revision>
  <cp:lastPrinted>2016-03-09T06:10:04Z</cp:lastPrinted>
  <dcterms:modified xsi:type="dcterms:W3CDTF">2016-03-15T21:17:55Z</dcterms:modified>
</cp:coreProperties>
</file>