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4E7B81-A241-4AA9-8A09-AC208BB0910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D6C4A-CE79-4039-B4B3-5A0DD84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79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76AE-CDE2-4715-967D-46DD2A6EF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San Francisco Fire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C63B8-9203-4610-9364-2E6F8AF4A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FFFF00"/>
                </a:solidFill>
              </a:rPr>
              <a:t>DRONE PROGRAM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Unmanned Aerial System (</a:t>
            </a:r>
            <a:r>
              <a:rPr lang="en-US" sz="2400" dirty="0" err="1">
                <a:solidFill>
                  <a:srgbClr val="FFFF00"/>
                </a:solidFill>
              </a:rPr>
              <a:t>uas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4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AABC6-9221-430D-8659-DC9D38A49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730"/>
          <a:stretch/>
        </p:blipFill>
        <p:spPr>
          <a:xfrm>
            <a:off x="20" y="28367"/>
            <a:ext cx="12191980" cy="685799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69F3E-075C-4112-9AA0-D554B3AB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32" y="452965"/>
            <a:ext cx="9437159" cy="1227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Updates: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32164-2D5B-4C60-94DD-0190EB5BFD5B}"/>
              </a:ext>
            </a:extLst>
          </p:cNvPr>
          <p:cNvSpPr txBox="1"/>
          <p:nvPr/>
        </p:nvSpPr>
        <p:spPr>
          <a:xfrm>
            <a:off x="1380067" y="2006601"/>
            <a:ext cx="9437159" cy="378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/>
              <a:t>BENEFITS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/>
              <a:t>CHALLENGES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/>
              <a:t>PROGRESS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/>
              <a:t>NEXT STEPS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219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8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B4382-39B8-4557-B911-AE1466F9E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1" t="15657" b="38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8" name="Picture 10">
            <a:extLst>
              <a:ext uri="{FF2B5EF4-FFF2-40B4-BE49-F238E27FC236}">
                <a16:creationId xmlns:a16="http://schemas.microsoft.com/office/drawing/2014/main" id="{8EC1A43B-D167-4E96-B7AD-61D3D9225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99" name="Picture 12">
            <a:extLst>
              <a:ext uri="{FF2B5EF4-FFF2-40B4-BE49-F238E27FC236}">
                <a16:creationId xmlns:a16="http://schemas.microsoft.com/office/drawing/2014/main" id="{86623E07-B4B3-43D5-AB6E-5FD9A1C11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00" name="Freeform 5">
            <a:extLst>
              <a:ext uri="{FF2B5EF4-FFF2-40B4-BE49-F238E27FC236}">
                <a16:creationId xmlns:a16="http://schemas.microsoft.com/office/drawing/2014/main" id="{C727912B-C157-4CDB-8486-00E702D36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A4B9F-A0A4-4DE5-AAB2-36C10161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Benefits of a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</a:rPr>
              <a:t>uaS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 program: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2125-1458-4DDB-8D6C-07B5B0CD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3" y="4851399"/>
            <a:ext cx="4513792" cy="9144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400" cap="all" dirty="0">
                <a:solidFill>
                  <a:schemeClr val="bg2">
                    <a:lumMod val="75000"/>
                  </a:schemeClr>
                </a:solidFill>
              </a:rPr>
              <a:t>Rapid Damage Assessment</a:t>
            </a:r>
          </a:p>
          <a:p>
            <a:pPr marL="0" indent="0" algn="r">
              <a:buNone/>
            </a:pPr>
            <a:r>
              <a:rPr lang="en-US" sz="2400" cap="all" dirty="0">
                <a:solidFill>
                  <a:schemeClr val="bg2">
                    <a:lumMod val="75000"/>
                  </a:schemeClr>
                </a:solidFill>
              </a:rPr>
              <a:t>Situational awareness</a:t>
            </a:r>
          </a:p>
          <a:p>
            <a:pPr marL="0" indent="0" algn="r">
              <a:buNone/>
            </a:pPr>
            <a:r>
              <a:rPr lang="en-US" sz="2400" cap="all" dirty="0">
                <a:solidFill>
                  <a:schemeClr val="bg2">
                    <a:lumMod val="75000"/>
                  </a:schemeClr>
                </a:solidFill>
              </a:rPr>
              <a:t>Search and rescue/training</a:t>
            </a:r>
          </a:p>
          <a:p>
            <a:pPr marL="0" indent="0" algn="r">
              <a:buNone/>
            </a:pPr>
            <a:r>
              <a:rPr lang="en-US" sz="2400" cap="all" dirty="0">
                <a:solidFill>
                  <a:schemeClr val="bg2">
                    <a:lumMod val="75000"/>
                  </a:schemeClr>
                </a:solidFill>
              </a:rPr>
              <a:t>Thermal imaging</a:t>
            </a:r>
          </a:p>
        </p:txBody>
      </p:sp>
    </p:spTree>
    <p:extLst>
      <p:ext uri="{BB962C8B-B14F-4D97-AF65-F5344CB8AC3E}">
        <p14:creationId xmlns:p14="http://schemas.microsoft.com/office/powerpoint/2010/main" val="8094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1770-2F36-4799-9DB4-A573B9AF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248" y="100257"/>
            <a:ext cx="4099947" cy="103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Challenges:</a:t>
            </a:r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F68B2AC-9ED6-4D75-94B8-34CBB718F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0" y="220642"/>
            <a:ext cx="2818384" cy="2966721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icture containing ground, outdoor&#10;&#10;Description generated with very high confidence">
            <a:extLst>
              <a:ext uri="{FF2B5EF4-FFF2-40B4-BE49-F238E27FC236}">
                <a16:creationId xmlns:a16="http://schemas.microsoft.com/office/drawing/2014/main" id="{4C3CC769-CC41-43CA-9731-9320C9F9A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160" y="1280381"/>
            <a:ext cx="2392661" cy="1830386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E463F73-1A45-48AC-9CE8-5D545CFE0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-1" b="47856"/>
          <a:stretch/>
        </p:blipFill>
        <p:spPr>
          <a:xfrm>
            <a:off x="617047" y="3393527"/>
            <a:ext cx="5477363" cy="1076873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124F01-ACB6-4E77-913B-EF725C379404}"/>
              </a:ext>
            </a:extLst>
          </p:cNvPr>
          <p:cNvSpPr txBox="1"/>
          <p:nvPr/>
        </p:nvSpPr>
        <p:spPr>
          <a:xfrm>
            <a:off x="6307016" y="1030289"/>
            <a:ext cx="5759938" cy="572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2900" dirty="0"/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Restrictions (Part 107 rules and S.F. specific):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/>
              <a:t>Flight at night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/>
              <a:t>Above people (S.F. is the second most dense city in the U.S.)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/>
              <a:t>Out of line of sight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/>
              <a:t>Near airport including Heliports (5 in S.F.)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/>
              <a:t>Within 500ft of historic buildings without prior notice to property owners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900" dirty="0"/>
              <a:t>Data security concerns: privacy rights, HIPAA protections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8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2B18-8D9A-4215-AC0F-342EBB7D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Restriction waivers: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A5FD-B17C-4FC3-BCC0-C6660AD2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en-US" sz="2000" dirty="0"/>
              <a:t>107 Restrictions may be waived by F.A.A. with proper authorization and education of drone pilots with a Remote Pilot Certificate</a:t>
            </a:r>
          </a:p>
          <a:p>
            <a:r>
              <a:rPr lang="en-US" sz="2000" dirty="0"/>
              <a:t>In addition, the SFFD can apply for a Certificate of Waiver or Authorization (COA) through the F.A.A.</a:t>
            </a:r>
          </a:p>
          <a:p>
            <a:r>
              <a:rPr lang="en-US" sz="2000" dirty="0"/>
              <a:t>Having both 107 waivers and a COA </a:t>
            </a:r>
            <a:r>
              <a:rPr lang="en-US" sz="2000" dirty="0">
                <a:solidFill>
                  <a:srgbClr val="FFFF00"/>
                </a:solidFill>
              </a:rPr>
              <a:t>“signals to the public and other local entities that all steps are being taken by your public agency to create a thorough, well-organized drone operation” </a:t>
            </a:r>
          </a:p>
        </p:txBody>
      </p:sp>
      <p:pic>
        <p:nvPicPr>
          <p:cNvPr id="4" name="Picture 3" descr="A sign on a pole&#10;&#10;Description generated with very high confidence">
            <a:extLst>
              <a:ext uri="{FF2B5EF4-FFF2-40B4-BE49-F238E27FC236}">
                <a16:creationId xmlns:a16="http://schemas.microsoft.com/office/drawing/2014/main" id="{D7F7873E-3A52-436A-B1E1-CB679DDC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2249507"/>
            <a:ext cx="3445714" cy="22827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9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1995C-9042-47A1-8914-3804A99A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/>
          </a:blip>
          <a:srcRect t="2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5C63C-31D9-48F0-8FBE-04759D9F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rgbClr val="FFFF00"/>
                </a:solidFill>
              </a:rPr>
              <a:t>The san Francisco fire department is taking a methodical, measured approach to our </a:t>
            </a:r>
            <a:r>
              <a:rPr lang="en-US" sz="3300" b="1" dirty="0" err="1">
                <a:solidFill>
                  <a:srgbClr val="FFFF00"/>
                </a:solidFill>
              </a:rPr>
              <a:t>uas</a:t>
            </a:r>
            <a:r>
              <a:rPr lang="en-US" sz="3300" b="1" dirty="0">
                <a:solidFill>
                  <a:srgbClr val="FFFF00"/>
                </a:solidFill>
              </a:rPr>
              <a:t> program to learn from other jurisdictions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164-4ADF-43FF-B80F-3B05D329A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220060" cy="43520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Progress: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Attended DJI Drone symposium in Menlo 3/28/18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Reviewed Menlo Policy and lessons learned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Conferred with FDNY regarding benefits and challenges in a dense, urban environment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Conferred with Federal Aviation Administration for San Francisco specific challenges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Reviewed COIT Policy and other agency draft policies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Met with COIT to discuss current Certificate of Waiver or Authorization (COA) and 107 waivers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Submitted exemption language to City Attorney for review- </a:t>
            </a:r>
            <a:r>
              <a:rPr lang="en-US" sz="2000" dirty="0">
                <a:solidFill>
                  <a:srgbClr val="FFFF00"/>
                </a:solidFill>
              </a:rPr>
              <a:t>Pending</a:t>
            </a: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Identified appropriate UAS flight school. 24 hour online course.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44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465F7-9ABA-4AE1-AC54-97990C3D6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/>
          </a:blip>
          <a:srcRect t="7765" b="8280"/>
          <a:stretch/>
        </p:blipFill>
        <p:spPr>
          <a:xfrm>
            <a:off x="-6350" y="-3572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9ABA6-A332-41F3-B957-F4CB5763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95F7-2567-4971-A030-2BB1CBF7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US" sz="2000" dirty="0"/>
              <a:t>Submit application for flight approval/ aviation request to Cal Office of Emergency Services</a:t>
            </a:r>
          </a:p>
          <a:p>
            <a:r>
              <a:rPr lang="en-US" sz="2000" dirty="0"/>
              <a:t>Receive awarded grant funding from UASI December 2018</a:t>
            </a:r>
          </a:p>
          <a:p>
            <a:r>
              <a:rPr lang="en-US" sz="2000" dirty="0"/>
              <a:t>Purchase Request to OCA. Out to bid. 30-90 day process.</a:t>
            </a:r>
          </a:p>
          <a:p>
            <a:r>
              <a:rPr lang="en-US" sz="2000" dirty="0"/>
              <a:t>Select members to attend UAS flight school.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Receive final draft from City Attorney-once approved submit for 107 waivers and initiate COA process through the FAA.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FF00"/>
                </a:solidFill>
              </a:rPr>
              <a:t>COA is 90 day approval process.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FF00"/>
                </a:solidFill>
              </a:rPr>
              <a:t>Need Letter of Declaration from City Attorney to FAA. Need drone for final authorization.</a:t>
            </a:r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Train members </a:t>
            </a:r>
            <a:r>
              <a:rPr lang="en-US" sz="2000">
                <a:solidFill>
                  <a:srgbClr val="FFFF00"/>
                </a:solidFill>
              </a:rPr>
              <a:t>and initiate </a:t>
            </a:r>
            <a:r>
              <a:rPr lang="en-US" sz="2000" dirty="0">
                <a:solidFill>
                  <a:srgbClr val="FFFF00"/>
                </a:solidFill>
              </a:rPr>
              <a:t>SFFD UAS program for </a:t>
            </a:r>
            <a:r>
              <a:rPr lang="en-US" sz="2000">
                <a:solidFill>
                  <a:srgbClr val="FFFF00"/>
                </a:solidFill>
              </a:rPr>
              <a:t>field operations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picture containing road, building, person, truck&#10;&#10;Description generated with high confidence">
            <a:extLst>
              <a:ext uri="{FF2B5EF4-FFF2-40B4-BE49-F238E27FC236}">
                <a16:creationId xmlns:a16="http://schemas.microsoft.com/office/drawing/2014/main" id="{435A7821-C7FC-430B-9BB9-8E5C5D799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 descr="A close up of a watch&#10;&#10;Description generated with high confidence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7462E-7316-4C22-B413-748E84A7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Thank you.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2BD0CB-FFA1-4984-B2B7-F9C52B9BB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846</TotalTime>
  <Words>403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Celestial</vt:lpstr>
      <vt:lpstr>San Francisco Fire Department</vt:lpstr>
      <vt:lpstr>Updates:</vt:lpstr>
      <vt:lpstr>Benefits of a uaS program:</vt:lpstr>
      <vt:lpstr>Challenges:</vt:lpstr>
      <vt:lpstr>Restriction waivers:</vt:lpstr>
      <vt:lpstr>The san Francisco fire department is taking a methodical, measured approach to our uas program to learn from other jurisdictions</vt:lpstr>
      <vt:lpstr>Next steps: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 Fire Department</dc:title>
  <dc:creator>Smith, Joshua (FIR)</dc:creator>
  <cp:lastModifiedBy>Conefrey, Maureen (FIR)</cp:lastModifiedBy>
  <cp:revision>52</cp:revision>
  <cp:lastPrinted>2018-12-11T17:39:02Z</cp:lastPrinted>
  <dcterms:created xsi:type="dcterms:W3CDTF">2018-11-29T15:42:01Z</dcterms:created>
  <dcterms:modified xsi:type="dcterms:W3CDTF">2019-01-17T23:33:44Z</dcterms:modified>
</cp:coreProperties>
</file>