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64" r:id="rId6"/>
    <p:sldId id="259" r:id="rId7"/>
    <p:sldId id="262" r:id="rId8"/>
    <p:sldId id="263" r:id="rId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9982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24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19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7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35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36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69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9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42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78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59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0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87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2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20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39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14E7B81-A241-4AA9-8A09-AC208BB09108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76D6C4A-CE79-4039-B4B3-5A0DD8425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2796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E76AE-CDE2-4715-967D-46DD2A6EF8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San Francisco Fire Department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C63B8-9203-4610-9364-2E6F8AF4A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sz="2400" dirty="0">
                <a:solidFill>
                  <a:srgbClr val="FFFF00"/>
                </a:solidFill>
              </a:rPr>
              <a:t>DRONE PROGRAM</a:t>
            </a:r>
          </a:p>
          <a:p>
            <a:r>
              <a:rPr lang="en-US" sz="2400" dirty="0">
                <a:solidFill>
                  <a:srgbClr val="FFFF00"/>
                </a:solidFill>
              </a:rPr>
              <a:t>Unmanned Aerial System (</a:t>
            </a:r>
            <a:r>
              <a:rPr lang="en-US" sz="2400" dirty="0" err="1">
                <a:solidFill>
                  <a:srgbClr val="FFFF00"/>
                </a:solidFill>
              </a:rPr>
              <a:t>uas</a:t>
            </a:r>
            <a:r>
              <a:rPr lang="en-US" sz="2400" dirty="0">
                <a:solidFill>
                  <a:srgbClr val="FFFF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544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FFAABC6-9221-430D-8659-DC9D38A49A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5730"/>
          <a:stretch/>
        </p:blipFill>
        <p:spPr>
          <a:xfrm>
            <a:off x="20" y="28367"/>
            <a:ext cx="12191980" cy="6857990"/>
          </a:xfrm>
          <a:prstGeom prst="rect">
            <a:avLst/>
          </a:prstGeom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0C8B7D16-051E-4562-B872-ABF369C45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Freeform 5">
            <a:extLst>
              <a:ext uri="{FF2B5EF4-FFF2-40B4-BE49-F238E27FC236}">
                <a16:creationId xmlns:a16="http://schemas.microsoft.com/office/drawing/2014/main" id="{ED10CF64-F588-4794-80E9-12CBA1784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16466" y="-18309"/>
            <a:ext cx="11159068" cy="6894618"/>
          </a:xfrm>
          <a:custGeom>
            <a:avLst/>
            <a:gdLst>
              <a:gd name="T0" fmla="*/ 2331 w 2331"/>
              <a:gd name="T1" fmla="*/ 721 h 1440"/>
              <a:gd name="T2" fmla="*/ 2082 w 2331"/>
              <a:gd name="T3" fmla="*/ 0 h 1440"/>
              <a:gd name="T4" fmla="*/ 249 w 2331"/>
              <a:gd name="T5" fmla="*/ 0 h 1440"/>
              <a:gd name="T6" fmla="*/ 0 w 2331"/>
              <a:gd name="T7" fmla="*/ 721 h 1440"/>
              <a:gd name="T8" fmla="*/ 248 w 2331"/>
              <a:gd name="T9" fmla="*/ 1440 h 1440"/>
              <a:gd name="T10" fmla="*/ 2083 w 2331"/>
              <a:gd name="T11" fmla="*/ 1440 h 1440"/>
              <a:gd name="T12" fmla="*/ 2331 w 2331"/>
              <a:gd name="T13" fmla="*/ 721 h 1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31" h="1440">
                <a:moveTo>
                  <a:pt x="2331" y="721"/>
                </a:moveTo>
                <a:cubicBezTo>
                  <a:pt x="2331" y="449"/>
                  <a:pt x="2238" y="198"/>
                  <a:pt x="2082" y="0"/>
                </a:cubicBezTo>
                <a:cubicBezTo>
                  <a:pt x="249" y="0"/>
                  <a:pt x="249" y="0"/>
                  <a:pt x="249" y="0"/>
                </a:cubicBezTo>
                <a:cubicBezTo>
                  <a:pt x="93" y="198"/>
                  <a:pt x="0" y="449"/>
                  <a:pt x="0" y="721"/>
                </a:cubicBezTo>
                <a:cubicBezTo>
                  <a:pt x="0" y="992"/>
                  <a:pt x="92" y="1242"/>
                  <a:pt x="248" y="1440"/>
                </a:cubicBezTo>
                <a:cubicBezTo>
                  <a:pt x="2083" y="1440"/>
                  <a:pt x="2083" y="1440"/>
                  <a:pt x="2083" y="1440"/>
                </a:cubicBezTo>
                <a:cubicBezTo>
                  <a:pt x="2239" y="1242"/>
                  <a:pt x="2331" y="992"/>
                  <a:pt x="2331" y="72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869F3E-075C-4112-9AA0-D554B3ABB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832" y="452965"/>
            <a:ext cx="9437159" cy="12276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Updates: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F32164-2D5B-4C60-94DD-0190EB5BFD5B}"/>
              </a:ext>
            </a:extLst>
          </p:cNvPr>
          <p:cNvSpPr txBox="1"/>
          <p:nvPr/>
        </p:nvSpPr>
        <p:spPr>
          <a:xfrm>
            <a:off x="1380067" y="2006601"/>
            <a:ext cx="9437159" cy="3784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000" dirty="0"/>
              <a:t>BENEFITS</a:t>
            </a:r>
          </a:p>
          <a:p>
            <a:pPr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000" dirty="0"/>
              <a:t>CHALLENGES</a:t>
            </a:r>
          </a:p>
          <a:p>
            <a:pPr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000" dirty="0"/>
              <a:t>PROGRESS</a:t>
            </a:r>
          </a:p>
          <a:p>
            <a:pPr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000" dirty="0"/>
              <a:t>NEXT STEPS</a:t>
            </a:r>
          </a:p>
          <a:p>
            <a:pPr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endParaRPr lang="en-US" sz="1500" dirty="0"/>
          </a:p>
          <a:p>
            <a:pPr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02196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8">
            <a:extLst>
              <a:ext uri="{FF2B5EF4-FFF2-40B4-BE49-F238E27FC236}">
                <a16:creationId xmlns:a16="http://schemas.microsoft.com/office/drawing/2014/main" id="{CBECFFDC-94DB-4DA3-94FE-22FEDDA8F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2B4382-39B8-4557-B911-AE1466F9E9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91" t="15657" b="38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98" name="Picture 10">
            <a:extLst>
              <a:ext uri="{FF2B5EF4-FFF2-40B4-BE49-F238E27FC236}">
                <a16:creationId xmlns:a16="http://schemas.microsoft.com/office/drawing/2014/main" id="{8EC1A43B-D167-4E96-B7AD-61D3D9225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pic>
        <p:nvPicPr>
          <p:cNvPr id="99" name="Picture 12">
            <a:extLst>
              <a:ext uri="{FF2B5EF4-FFF2-40B4-BE49-F238E27FC236}">
                <a16:creationId xmlns:a16="http://schemas.microsoft.com/office/drawing/2014/main" id="{86623E07-B4B3-43D5-AB6E-5FD9A1C11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27"/>
          <a:stretch/>
        </p:blipFill>
        <p:spPr>
          <a:xfrm>
            <a:off x="5147732" y="93132"/>
            <a:ext cx="7044267" cy="6764867"/>
          </a:xfrm>
          <a:prstGeom prst="rect">
            <a:avLst/>
          </a:prstGeom>
        </p:spPr>
      </p:pic>
      <p:sp>
        <p:nvSpPr>
          <p:cNvPr id="100" name="Freeform 5">
            <a:extLst>
              <a:ext uri="{FF2B5EF4-FFF2-40B4-BE49-F238E27FC236}">
                <a16:creationId xmlns:a16="http://schemas.microsoft.com/office/drawing/2014/main" id="{C727912B-C157-4CDB-8486-00E702D36C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2">
              <a:alpha val="7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A4B9F-A0A4-4DE5-AAB2-36C10161B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333" y="2032000"/>
            <a:ext cx="4513792" cy="281939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b="1" dirty="0">
                <a:solidFill>
                  <a:schemeClr val="bg2">
                    <a:lumMod val="75000"/>
                  </a:schemeClr>
                </a:solidFill>
              </a:rPr>
              <a:t>Benefits of a </a:t>
            </a:r>
            <a:r>
              <a:rPr lang="en-US" sz="4800" b="1" dirty="0" err="1">
                <a:solidFill>
                  <a:schemeClr val="bg2">
                    <a:lumMod val="75000"/>
                  </a:schemeClr>
                </a:solidFill>
              </a:rPr>
              <a:t>uaS</a:t>
            </a:r>
            <a:r>
              <a:rPr lang="en-US" sz="4800" b="1" dirty="0">
                <a:solidFill>
                  <a:schemeClr val="bg2">
                    <a:lumMod val="75000"/>
                  </a:schemeClr>
                </a:solidFill>
              </a:rPr>
              <a:t> program: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02125-1458-4DDB-8D6C-07B5B0CD3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333" y="4851399"/>
            <a:ext cx="4513792" cy="91440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r">
              <a:buNone/>
            </a:pPr>
            <a:r>
              <a:rPr lang="en-US" sz="2400" cap="all" dirty="0">
                <a:solidFill>
                  <a:schemeClr val="bg2">
                    <a:lumMod val="75000"/>
                  </a:schemeClr>
                </a:solidFill>
              </a:rPr>
              <a:t>Rapid Damage Assessment</a:t>
            </a:r>
          </a:p>
          <a:p>
            <a:pPr marL="0" indent="0" algn="r">
              <a:buNone/>
            </a:pPr>
            <a:r>
              <a:rPr lang="en-US" sz="2400" cap="all" dirty="0">
                <a:solidFill>
                  <a:schemeClr val="bg2">
                    <a:lumMod val="75000"/>
                  </a:schemeClr>
                </a:solidFill>
              </a:rPr>
              <a:t>Situational awareness</a:t>
            </a:r>
          </a:p>
          <a:p>
            <a:pPr marL="0" indent="0" algn="r">
              <a:buNone/>
            </a:pPr>
            <a:r>
              <a:rPr lang="en-US" sz="2400" cap="all" dirty="0">
                <a:solidFill>
                  <a:schemeClr val="bg2">
                    <a:lumMod val="75000"/>
                  </a:schemeClr>
                </a:solidFill>
              </a:rPr>
              <a:t>Search and rescue/training</a:t>
            </a:r>
          </a:p>
          <a:p>
            <a:pPr marL="0" indent="0" algn="r">
              <a:buNone/>
            </a:pPr>
            <a:r>
              <a:rPr lang="en-US" sz="2400" cap="all" dirty="0">
                <a:solidFill>
                  <a:schemeClr val="bg2">
                    <a:lumMod val="75000"/>
                  </a:schemeClr>
                </a:solidFill>
              </a:rPr>
              <a:t>Thermal imaging</a:t>
            </a:r>
          </a:p>
        </p:txBody>
      </p:sp>
    </p:spTree>
    <p:extLst>
      <p:ext uri="{BB962C8B-B14F-4D97-AF65-F5344CB8AC3E}">
        <p14:creationId xmlns:p14="http://schemas.microsoft.com/office/powerpoint/2010/main" val="80944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21770-2F36-4799-9DB4-A573B9AFF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248" y="100257"/>
            <a:ext cx="4099947" cy="103557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Challenges:</a:t>
            </a:r>
          </a:p>
        </p:txBody>
      </p:sp>
      <p:pic>
        <p:nvPicPr>
          <p:cNvPr id="7" name="Picture 6" descr="A picture containing text, map&#10;&#10;Description generated with very high confidence">
            <a:extLst>
              <a:ext uri="{FF2B5EF4-FFF2-40B4-BE49-F238E27FC236}">
                <a16:creationId xmlns:a16="http://schemas.microsoft.com/office/drawing/2014/main" id="{DF68B2AC-9ED6-4D75-94B8-34CBB718F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170" y="220642"/>
            <a:ext cx="2818384" cy="2966721"/>
          </a:xfrm>
          <a:prstGeom prst="roundRect">
            <a:avLst>
              <a:gd name="adj" fmla="val 7306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A picture containing ground, outdoor&#10;&#10;Description generated with very high confidence">
            <a:extLst>
              <a:ext uri="{FF2B5EF4-FFF2-40B4-BE49-F238E27FC236}">
                <a16:creationId xmlns:a16="http://schemas.microsoft.com/office/drawing/2014/main" id="{4C3CC769-CC41-43CA-9731-9320C9F9A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7160" y="1280381"/>
            <a:ext cx="2392661" cy="1830386"/>
          </a:xfrm>
          <a:prstGeom prst="roundRect">
            <a:avLst>
              <a:gd name="adj" fmla="val 7306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Content Placeholder 3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BE463F73-1A45-48AC-9CE8-5D545CFE01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t="-1" b="47856"/>
          <a:stretch/>
        </p:blipFill>
        <p:spPr>
          <a:xfrm>
            <a:off x="617047" y="3393527"/>
            <a:ext cx="5477363" cy="1076873"/>
          </a:xfrm>
          <a:prstGeom prst="roundRect">
            <a:avLst>
              <a:gd name="adj" fmla="val 7306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124F01-ACB6-4E77-913B-EF725C379404}"/>
              </a:ext>
            </a:extLst>
          </p:cNvPr>
          <p:cNvSpPr txBox="1"/>
          <p:nvPr/>
        </p:nvSpPr>
        <p:spPr>
          <a:xfrm>
            <a:off x="6307016" y="1030289"/>
            <a:ext cx="5759938" cy="57274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</a:pPr>
            <a:endParaRPr lang="en-US" sz="2900" dirty="0"/>
          </a:p>
          <a:p>
            <a:pPr marL="285750" indent="-28575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900" dirty="0">
                <a:solidFill>
                  <a:srgbClr val="FFFF00"/>
                </a:solidFill>
              </a:rPr>
              <a:t>Restrictions (Part 107 rules and S.F. specific):</a:t>
            </a:r>
          </a:p>
          <a:p>
            <a:pPr marL="742950" lvl="1" indent="-28575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900" dirty="0"/>
              <a:t>Flight at night</a:t>
            </a:r>
          </a:p>
          <a:p>
            <a:pPr marL="742950" lvl="1" indent="-28575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900" dirty="0"/>
              <a:t>Above people (S.F. is the second most dense city in the U.S.)</a:t>
            </a:r>
          </a:p>
          <a:p>
            <a:pPr marL="742950" lvl="1" indent="-28575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900" dirty="0"/>
              <a:t>Out of line of sight</a:t>
            </a:r>
          </a:p>
          <a:p>
            <a:pPr marL="742950" lvl="1" indent="-28575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900" dirty="0"/>
              <a:t>Near airport including Heliports (5 in S.F.)</a:t>
            </a:r>
          </a:p>
          <a:p>
            <a:pPr marL="742950" lvl="1" indent="-28575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900" dirty="0"/>
              <a:t>Within 500ft of historic buildings without prior notice to property owners</a:t>
            </a:r>
          </a:p>
          <a:p>
            <a:pPr marL="742950" lvl="1" indent="-28575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900" dirty="0"/>
              <a:t>Data security concerns: privacy rights, HIPAA protections</a:t>
            </a:r>
          </a:p>
          <a:p>
            <a:pPr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586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A2B18-8D9A-4215-AC0F-342EBB7D3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09600"/>
            <a:ext cx="6282266" cy="145626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Restriction waivers: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DA5FD-B17C-4FC3-BCC0-C6660AD26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2" y="2142067"/>
            <a:ext cx="6282266" cy="3649133"/>
          </a:xfrm>
        </p:spPr>
        <p:txBody>
          <a:bodyPr>
            <a:normAutofit/>
          </a:bodyPr>
          <a:lstStyle/>
          <a:p>
            <a:r>
              <a:rPr lang="en-US" sz="2000" dirty="0"/>
              <a:t>107 Restrictions may be waived by F.A.A. with proper authorization and education of drone pilots with a Remote Pilot Certificate</a:t>
            </a:r>
          </a:p>
          <a:p>
            <a:r>
              <a:rPr lang="en-US" sz="2000" dirty="0"/>
              <a:t>In addition, the SFFD can apply for a Certificate of Waiver or Authorization (COA) through the F.A.A.</a:t>
            </a:r>
          </a:p>
          <a:p>
            <a:r>
              <a:rPr lang="en-US" sz="2000" dirty="0"/>
              <a:t>Having both 107 waivers and a COA </a:t>
            </a:r>
            <a:r>
              <a:rPr lang="en-US" sz="2000" dirty="0">
                <a:solidFill>
                  <a:srgbClr val="FFFF00"/>
                </a:solidFill>
              </a:rPr>
              <a:t>“signals to the public and other local entities that all steps are being taken by your public agency to create a thorough, well-organized drone operation” </a:t>
            </a:r>
          </a:p>
        </p:txBody>
      </p:sp>
      <p:pic>
        <p:nvPicPr>
          <p:cNvPr id="4" name="Picture 3" descr="A sign on a pole&#10;&#10;Description generated with very high confidence">
            <a:extLst>
              <a:ext uri="{FF2B5EF4-FFF2-40B4-BE49-F238E27FC236}">
                <a16:creationId xmlns:a16="http://schemas.microsoft.com/office/drawing/2014/main" id="{D7F7873E-3A52-436A-B1E1-CB679DDC0D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0936" y="2249507"/>
            <a:ext cx="3445714" cy="2282785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893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D94887-6A10-4F62-8EE1-B2BCFA1F3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-1786"/>
            <a:ext cx="12188825" cy="68562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51995C-9042-47A1-8914-3804A99A94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/>
          </a:blip>
          <a:srcRect t="2372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D512BA-228A-4979-9312-ACD246E10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95C63C-31D9-48F0-8FBE-04759D9FF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b="1" dirty="0">
                <a:solidFill>
                  <a:srgbClr val="FFFF00"/>
                </a:solidFill>
              </a:rPr>
              <a:t>The san Francisco fire department is taking a methodical, measured approach to our </a:t>
            </a:r>
            <a:r>
              <a:rPr lang="en-US" sz="3300" b="1" dirty="0" err="1">
                <a:solidFill>
                  <a:srgbClr val="FFFF00"/>
                </a:solidFill>
              </a:rPr>
              <a:t>uas</a:t>
            </a:r>
            <a:r>
              <a:rPr lang="en-US" sz="3300" b="1" dirty="0">
                <a:solidFill>
                  <a:srgbClr val="FFFF00"/>
                </a:solidFill>
              </a:rPr>
              <a:t> program to learn from other jurisdictions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AB164-4ADF-43FF-B80F-3B05D329A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1220060" cy="435203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sz="1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/>
              <a:t>Progress: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Attended DJI Drone symposium in Menlo 3/28/18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Reviewed Menlo Policy and lessons learned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Conferred with FDNY regarding benefits and challenges in a dense, urban environment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Conferred with Federal Aviation Administration for San Francisco specific challenges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Reviewed COIT Policy and other agency draft policies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Met with COIT to discuss current Certificate of Waiver or Authorization (COA) and 107 waivers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Submitted exemption language to City Attorney for review- </a:t>
            </a:r>
            <a:r>
              <a:rPr lang="en-US" sz="2000" dirty="0">
                <a:solidFill>
                  <a:srgbClr val="FFFF00"/>
                </a:solidFill>
              </a:rPr>
              <a:t>Pending</a:t>
            </a:r>
            <a:endParaRPr lang="en-US" sz="20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Identified appropriate UAS flight school. 24 hour online course.  </a:t>
            </a:r>
          </a:p>
          <a:p>
            <a:pPr marL="0" indent="0">
              <a:lnSpc>
                <a:spcPct val="90000"/>
              </a:lnSpc>
              <a:buNone/>
            </a:pPr>
            <a:endParaRPr lang="en-US" sz="1400" dirty="0"/>
          </a:p>
          <a:p>
            <a:pPr marL="0" indent="0">
              <a:lnSpc>
                <a:spcPct val="90000"/>
              </a:lnSpc>
              <a:buNone/>
            </a:pPr>
            <a:endParaRPr lang="en-US" sz="1400" dirty="0"/>
          </a:p>
          <a:p>
            <a:pPr>
              <a:lnSpc>
                <a:spcPct val="90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6446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D94887-6A10-4F62-8EE1-B2BCFA1F3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-1786"/>
            <a:ext cx="12188825" cy="68562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9465F7-9ABA-4AE1-AC54-97990C3D68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/>
          </a:blip>
          <a:srcRect t="7765" b="8280"/>
          <a:stretch/>
        </p:blipFill>
        <p:spPr>
          <a:xfrm>
            <a:off x="-6350" y="-3572"/>
            <a:ext cx="12191980" cy="68579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D512BA-228A-4979-9312-ACD246E10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39ABA6-A332-41F3-B957-F4CB5763B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Next steps: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495F7-2567-4971-A030-2BB1CBF7B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3649133"/>
          </a:xfrm>
        </p:spPr>
        <p:txBody>
          <a:bodyPr>
            <a:normAutofit/>
          </a:bodyPr>
          <a:lstStyle/>
          <a:p>
            <a:r>
              <a:rPr lang="en-US" sz="2000" dirty="0"/>
              <a:t>Submit application for flight approval/ aviation request to Cal Office of Emergency Services</a:t>
            </a:r>
          </a:p>
          <a:p>
            <a:r>
              <a:rPr lang="en-US" sz="2000" dirty="0"/>
              <a:t>Receive awarded grant funding from UASI December 2018</a:t>
            </a:r>
          </a:p>
          <a:p>
            <a:r>
              <a:rPr lang="en-US" sz="2000" dirty="0"/>
              <a:t>Purchase Request to OCA. Out to bid. 30-90 day process.</a:t>
            </a:r>
          </a:p>
          <a:p>
            <a:r>
              <a:rPr lang="en-US" sz="2000" dirty="0"/>
              <a:t>Select members to attend UAS flight school.</a:t>
            </a:r>
          </a:p>
          <a:p>
            <a:r>
              <a:rPr lang="en-US" sz="2000" dirty="0">
                <a:solidFill>
                  <a:srgbClr val="FFFF00"/>
                </a:solidFill>
              </a:rPr>
              <a:t>Receive final draft from City Attorney-once approved submit for 107 waivers and initiate COA process through the FAA.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FF00"/>
                </a:solidFill>
              </a:rPr>
              <a:t>COA is 90 day approval process.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FF00"/>
                </a:solidFill>
              </a:rPr>
              <a:t>Need Letter of Declaration from City Attorney to FAA. Need drone for final authorization.</a:t>
            </a:r>
            <a:endParaRPr lang="en-US" sz="2000" dirty="0"/>
          </a:p>
          <a:p>
            <a:r>
              <a:rPr lang="en-US" sz="2000" dirty="0">
                <a:solidFill>
                  <a:srgbClr val="FFFF00"/>
                </a:solidFill>
              </a:rPr>
              <a:t>Train members </a:t>
            </a:r>
            <a:r>
              <a:rPr lang="en-US" sz="2000">
                <a:solidFill>
                  <a:srgbClr val="FFFF00"/>
                </a:solidFill>
              </a:rPr>
              <a:t>and initiate </a:t>
            </a:r>
            <a:r>
              <a:rPr lang="en-US" sz="2000" dirty="0">
                <a:solidFill>
                  <a:srgbClr val="FFFF00"/>
                </a:solidFill>
              </a:rPr>
              <a:t>SFFD UAS program for </a:t>
            </a:r>
            <a:r>
              <a:rPr lang="en-US" sz="2000">
                <a:solidFill>
                  <a:srgbClr val="FFFF00"/>
                </a:solidFill>
              </a:rPr>
              <a:t>field operations</a:t>
            </a:r>
            <a:endParaRPr lang="en-US" sz="2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95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BD94887-6A10-4F62-8EE1-B2BCFA1F3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-1786"/>
            <a:ext cx="12188825" cy="68562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3" descr="A picture containing road, building, person, truck&#10;&#10;Description generated with high confidence">
            <a:extLst>
              <a:ext uri="{FF2B5EF4-FFF2-40B4-BE49-F238E27FC236}">
                <a16:creationId xmlns:a16="http://schemas.microsoft.com/office/drawing/2014/main" id="{435A7821-C7FC-430B-9BB9-8E5C5D799B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4" name="Picture 13" descr="A close up of a watch&#10;&#10;Description generated with high confidence">
            <a:extLst>
              <a:ext uri="{FF2B5EF4-FFF2-40B4-BE49-F238E27FC236}">
                <a16:creationId xmlns:a16="http://schemas.microsoft.com/office/drawing/2014/main" id="{A3D512BA-228A-4979-9312-ACD246E10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27462E-7316-4C22-B413-748E84A7C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Thank you.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52BD0CB-FFA1-4984-B2B7-F9C52B9BB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3649133"/>
          </a:xfr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2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846</TotalTime>
  <Words>403</Words>
  <Application>Microsoft Office PowerPoint</Application>
  <PresentationFormat>Widescreen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Celestial</vt:lpstr>
      <vt:lpstr>San Francisco Fire Department</vt:lpstr>
      <vt:lpstr>Updates:</vt:lpstr>
      <vt:lpstr>Benefits of a uaS program:</vt:lpstr>
      <vt:lpstr>Challenges:</vt:lpstr>
      <vt:lpstr>Restriction waivers:</vt:lpstr>
      <vt:lpstr>The san Francisco fire department is taking a methodical, measured approach to our uas program to learn from other jurisdictions</vt:lpstr>
      <vt:lpstr>Next steps:</vt:lpstr>
      <vt:lpstr>Thank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 Francisco Fire Department</dc:title>
  <dc:creator>Smith, Joshua (FIR)</dc:creator>
  <cp:lastModifiedBy>Conefrey, Maureen (FIR)</cp:lastModifiedBy>
  <cp:revision>52</cp:revision>
  <cp:lastPrinted>2018-12-11T17:39:02Z</cp:lastPrinted>
  <dcterms:created xsi:type="dcterms:W3CDTF">2018-11-29T15:42:01Z</dcterms:created>
  <dcterms:modified xsi:type="dcterms:W3CDTF">2019-01-17T23:33:44Z</dcterms:modified>
</cp:coreProperties>
</file>