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8" r:id="rId3"/>
    <p:sldId id="268" r:id="rId4"/>
    <p:sldId id="269" r:id="rId5"/>
    <p:sldId id="267" r:id="rId6"/>
    <p:sldId id="285" r:id="rId7"/>
    <p:sldId id="286" r:id="rId8"/>
    <p:sldId id="287" r:id="rId9"/>
    <p:sldId id="266"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90"/>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2ACF885-70A6-4215-ADA3-56BE1668218C}" type="datetimeFigureOut">
              <a:rPr lang="en-US" smtClean="0"/>
              <a:t>6/6/2019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3CBC4D5-F2BC-4883-89FE-88AC8CE3B491}" type="slidenum">
              <a:rPr lang="en-US" smtClean="0"/>
              <a:t>‹#›</a:t>
            </a:fld>
            <a:endParaRPr lang="en-US"/>
          </a:p>
        </p:txBody>
      </p:sp>
    </p:spTree>
    <p:extLst>
      <p:ext uri="{BB962C8B-B14F-4D97-AF65-F5344CB8AC3E}">
        <p14:creationId xmlns:p14="http://schemas.microsoft.com/office/powerpoint/2010/main" val="265053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BC4D5-F2BC-4883-89FE-88AC8CE3B491}" type="slidenum">
              <a:rPr lang="en-US" smtClean="0"/>
              <a:t>1</a:t>
            </a:fld>
            <a:endParaRPr lang="en-US"/>
          </a:p>
        </p:txBody>
      </p:sp>
    </p:spTree>
    <p:extLst>
      <p:ext uri="{BB962C8B-B14F-4D97-AF65-F5344CB8AC3E}">
        <p14:creationId xmlns:p14="http://schemas.microsoft.com/office/powerpoint/2010/main" val="351695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01E4E-3A31-4635-A773-6D59A182505A}" type="slidenum">
              <a:rPr lang="en-US" smtClean="0"/>
              <a:t>2</a:t>
            </a:fld>
            <a:endParaRPr lang="en-US" dirty="0"/>
          </a:p>
        </p:txBody>
      </p:sp>
    </p:spTree>
    <p:extLst>
      <p:ext uri="{BB962C8B-B14F-4D97-AF65-F5344CB8AC3E}">
        <p14:creationId xmlns:p14="http://schemas.microsoft.com/office/powerpoint/2010/main" val="6184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0d8a54996_0_37:notes"/>
          <p:cNvSpPr txBox="1">
            <a:spLocks noGrp="1"/>
          </p:cNvSpPr>
          <p:nvPr>
            <p:ph type="body" idx="1"/>
          </p:nvPr>
        </p:nvSpPr>
        <p:spPr>
          <a:xfrm>
            <a:off x="702310" y="5217070"/>
            <a:ext cx="5618480" cy="766592"/>
          </a:xfrm>
          <a:prstGeom prst="rect">
            <a:avLst/>
          </a:prstGeom>
          <a:noFill/>
          <a:ln>
            <a:noFill/>
          </a:ln>
        </p:spPr>
        <p:txBody>
          <a:bodyPr spcFirstLastPara="1" wrap="square" lIns="65137" tIns="65137" rIns="65137" bIns="65137" anchor="t" anchorCtr="0">
            <a:noAutofit/>
          </a:bodyPr>
          <a:lstStyle/>
          <a:p>
            <a:endParaRPr dirty="0">
              <a:latin typeface="Arial Narrow" panose="020B0606020202030204" pitchFamily="34" charset="0"/>
            </a:endParaRPr>
          </a:p>
        </p:txBody>
      </p:sp>
      <p:sp>
        <p:nvSpPr>
          <p:cNvPr id="60" name="Google Shape;60;g30d8a54996_0_37:notes"/>
          <p:cNvSpPr>
            <a:spLocks noGrp="1" noRot="1" noChangeAspect="1"/>
          </p:cNvSpPr>
          <p:nvPr>
            <p:ph type="sldImg" idx="2"/>
          </p:nvPr>
        </p:nvSpPr>
        <p:spPr>
          <a:xfrm>
            <a:off x="563563" y="698500"/>
            <a:ext cx="5888037" cy="4416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3638"/>
            <a:ext cx="5516563" cy="4137025"/>
          </a:xfrm>
        </p:spPr>
      </p:sp>
      <p:sp>
        <p:nvSpPr>
          <p:cNvPr id="4" name="Slide Number Placeholder 3"/>
          <p:cNvSpPr>
            <a:spLocks noGrp="1"/>
          </p:cNvSpPr>
          <p:nvPr>
            <p:ph type="sldNum" sz="quarter" idx="5"/>
          </p:nvPr>
        </p:nvSpPr>
        <p:spPr/>
        <p:txBody>
          <a:bodyPr/>
          <a:lstStyle/>
          <a:p>
            <a:fld id="{1A601E4E-3A31-4635-A773-6D59A182505A}" type="slidenum">
              <a:rPr lang="en-US" smtClean="0"/>
              <a:t>4</a:t>
            </a:fld>
            <a:endParaRPr lang="en-US" dirty="0"/>
          </a:p>
        </p:txBody>
      </p:sp>
      <p:sp>
        <p:nvSpPr>
          <p:cNvPr id="5" name="Rectangle 4">
            <a:extLst>
              <a:ext uri="{FF2B5EF4-FFF2-40B4-BE49-F238E27FC236}">
                <a16:creationId xmlns:a16="http://schemas.microsoft.com/office/drawing/2014/main" id="{00FC3880-FDCC-456F-BFE7-98C830061028}"/>
              </a:ext>
            </a:extLst>
          </p:cNvPr>
          <p:cNvSpPr/>
          <p:nvPr/>
        </p:nvSpPr>
        <p:spPr>
          <a:xfrm>
            <a:off x="702310" y="5432697"/>
            <a:ext cx="5237745" cy="1032243"/>
          </a:xfrm>
          <a:prstGeom prst="rect">
            <a:avLst/>
          </a:prstGeom>
        </p:spPr>
        <p:txBody>
          <a:bodyPr wrap="square" lIns="91578" tIns="45789" rIns="91578" bIns="45789">
            <a:spAutoFit/>
          </a:bodyPr>
          <a:lstStyle/>
          <a:p>
            <a:pPr marL="232126" lvl="1" indent="-232126">
              <a:buFont typeface="Arial" panose="020B0604020202020204" pitchFamily="34" charset="0"/>
              <a:buChar char="•"/>
            </a:pPr>
            <a:r>
              <a:rPr lang="en-US" sz="1200" b="1" dirty="0">
                <a:latin typeface="Arial Narrow" panose="020B0606020202030204" pitchFamily="34" charset="0"/>
              </a:rPr>
              <a:t>On-Site Mitigation.</a:t>
            </a:r>
            <a:r>
              <a:rPr lang="en-US" sz="1200" dirty="0">
                <a:latin typeface="Arial Narrow" panose="020B0606020202030204" pitchFamily="34" charset="0"/>
              </a:rPr>
              <a:t> The permittees shall remove a total of 6,100 square feet and 36 cubic yards of Bay fill at the project site, consisting of: (1) the approximately 3,300-square-foot north finger pier deck and shed; (2) an approximately 2,800-square-foot portion of the parking lot on the south apron of the Pier 22 ½ marginal wharf; and (3) 74 piles.</a:t>
            </a:r>
          </a:p>
        </p:txBody>
      </p:sp>
      <p:sp>
        <p:nvSpPr>
          <p:cNvPr id="3" name="Notes Placeholder 2">
            <a:extLst>
              <a:ext uri="{FF2B5EF4-FFF2-40B4-BE49-F238E27FC236}">
                <a16:creationId xmlns:a16="http://schemas.microsoft.com/office/drawing/2014/main" id="{3B89BE0E-CDEE-4D91-9E81-C967BCD0AD9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560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0d8a54996_0_249:notes"/>
          <p:cNvSpPr>
            <a:spLocks noGrp="1" noRot="1" noChangeAspect="1"/>
          </p:cNvSpPr>
          <p:nvPr>
            <p:ph type="sldImg" idx="2"/>
          </p:nvPr>
        </p:nvSpPr>
        <p:spPr>
          <a:xfrm>
            <a:off x="1184275" y="69373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30d8a54996_0_249:notes"/>
          <p:cNvSpPr txBox="1">
            <a:spLocks noGrp="1"/>
          </p:cNvSpPr>
          <p:nvPr>
            <p:ph type="body" idx="1"/>
          </p:nvPr>
        </p:nvSpPr>
        <p:spPr>
          <a:xfrm>
            <a:off x="702310" y="4421822"/>
            <a:ext cx="5618480" cy="4618764"/>
          </a:xfrm>
          <a:prstGeom prst="rect">
            <a:avLst/>
          </a:prstGeom>
          <a:noFill/>
          <a:ln>
            <a:noFill/>
          </a:ln>
        </p:spPr>
        <p:txBody>
          <a:bodyPr spcFirstLastPara="1" wrap="square" lIns="97870" tIns="48935" rIns="97870" bIns="48935" anchor="t" anchorCtr="0">
            <a:noAutofit/>
          </a:bodyPr>
          <a:lstStyle/>
          <a:p>
            <a:pPr marL="466593" lvl="1">
              <a:buClr>
                <a:schemeClr val="dk1"/>
              </a:buClr>
              <a:buSzPts val="1200"/>
            </a:pPr>
            <a:endParaRPr lang="en-US" sz="1000" dirty="0">
              <a:solidFill>
                <a:schemeClr val="dk1"/>
              </a:solidFill>
              <a:latin typeface="Arial Narrow" panose="020B0606020202030204" pitchFamily="34" charset="0"/>
              <a:ea typeface="Twentieth Century"/>
              <a:cs typeface="Twentieth Century"/>
              <a:sym typeface="Twentieth Century"/>
            </a:endParaRPr>
          </a:p>
        </p:txBody>
      </p:sp>
      <p:sp>
        <p:nvSpPr>
          <p:cNvPr id="75" name="Google Shape;75;g30d8a54996_0_249:notes"/>
          <p:cNvSpPr txBox="1">
            <a:spLocks noGrp="1"/>
          </p:cNvSpPr>
          <p:nvPr>
            <p:ph type="sldNum" idx="12"/>
          </p:nvPr>
        </p:nvSpPr>
        <p:spPr>
          <a:xfrm>
            <a:off x="3978131" y="8842029"/>
            <a:ext cx="3043343" cy="465455"/>
          </a:xfrm>
          <a:prstGeom prst="rect">
            <a:avLst/>
          </a:prstGeom>
          <a:noFill/>
          <a:ln>
            <a:noFill/>
          </a:ln>
        </p:spPr>
        <p:txBody>
          <a:bodyPr spcFirstLastPara="1" wrap="square" lIns="97870" tIns="48935" rIns="97870" bIns="48935" anchor="b" anchorCtr="0">
            <a:noAutofit/>
          </a:bodyPr>
          <a:lstStyle/>
          <a:p>
            <a:fld id="{00000000-1234-1234-1234-123412341234}" type="slidenum">
              <a:rPr lang="en" sz="1300">
                <a:solidFill>
                  <a:schemeClr val="dk1"/>
                </a:solidFill>
                <a:latin typeface="Calibri"/>
                <a:ea typeface="Calibri"/>
                <a:cs typeface="Calibri"/>
                <a:sym typeface="Calibri"/>
              </a:rPr>
              <a:pPr/>
              <a:t>5</a:t>
            </a:fld>
            <a:endParaRPr sz="13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25E265-1E6E-484F-BCCD-3FACB0C40D4F}"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90220-D9EF-4F8A-83C8-A4C711CF2CDE}" type="slidenum">
              <a:rPr lang="en-US" smtClean="0"/>
              <a:t>‹#›</a:t>
            </a:fld>
            <a:endParaRPr lang="en-US"/>
          </a:p>
        </p:txBody>
      </p:sp>
    </p:spTree>
    <p:extLst>
      <p:ext uri="{BB962C8B-B14F-4D97-AF65-F5344CB8AC3E}">
        <p14:creationId xmlns:p14="http://schemas.microsoft.com/office/powerpoint/2010/main" val="212907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5E265-1E6E-484F-BCCD-3FACB0C40D4F}"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90220-D9EF-4F8A-83C8-A4C711CF2CDE}" type="slidenum">
              <a:rPr lang="en-US" smtClean="0"/>
              <a:t>‹#›</a:t>
            </a:fld>
            <a:endParaRPr lang="en-US"/>
          </a:p>
        </p:txBody>
      </p:sp>
    </p:spTree>
    <p:extLst>
      <p:ext uri="{BB962C8B-B14F-4D97-AF65-F5344CB8AC3E}">
        <p14:creationId xmlns:p14="http://schemas.microsoft.com/office/powerpoint/2010/main" val="383964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5E265-1E6E-484F-BCCD-3FACB0C40D4F}"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90220-D9EF-4F8A-83C8-A4C711CF2CDE}" type="slidenum">
              <a:rPr lang="en-US" smtClean="0"/>
              <a:t>‹#›</a:t>
            </a:fld>
            <a:endParaRPr lang="en-US"/>
          </a:p>
        </p:txBody>
      </p:sp>
    </p:spTree>
    <p:extLst>
      <p:ext uri="{BB962C8B-B14F-4D97-AF65-F5344CB8AC3E}">
        <p14:creationId xmlns:p14="http://schemas.microsoft.com/office/powerpoint/2010/main" val="405377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5E265-1E6E-484F-BCCD-3FACB0C40D4F}"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90220-D9EF-4F8A-83C8-A4C711CF2CDE}" type="slidenum">
              <a:rPr lang="en-US" smtClean="0"/>
              <a:t>‹#›</a:t>
            </a:fld>
            <a:endParaRPr lang="en-US"/>
          </a:p>
        </p:txBody>
      </p:sp>
    </p:spTree>
    <p:extLst>
      <p:ext uri="{BB962C8B-B14F-4D97-AF65-F5344CB8AC3E}">
        <p14:creationId xmlns:p14="http://schemas.microsoft.com/office/powerpoint/2010/main" val="391274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5E265-1E6E-484F-BCCD-3FACB0C40D4F}"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90220-D9EF-4F8A-83C8-A4C711CF2CDE}" type="slidenum">
              <a:rPr lang="en-US" smtClean="0"/>
              <a:t>‹#›</a:t>
            </a:fld>
            <a:endParaRPr lang="en-US"/>
          </a:p>
        </p:txBody>
      </p:sp>
    </p:spTree>
    <p:extLst>
      <p:ext uri="{BB962C8B-B14F-4D97-AF65-F5344CB8AC3E}">
        <p14:creationId xmlns:p14="http://schemas.microsoft.com/office/powerpoint/2010/main" val="362591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25E265-1E6E-484F-BCCD-3FACB0C40D4F}"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90220-D9EF-4F8A-83C8-A4C711CF2CDE}" type="slidenum">
              <a:rPr lang="en-US" smtClean="0"/>
              <a:t>‹#›</a:t>
            </a:fld>
            <a:endParaRPr lang="en-US"/>
          </a:p>
        </p:txBody>
      </p:sp>
    </p:spTree>
    <p:extLst>
      <p:ext uri="{BB962C8B-B14F-4D97-AF65-F5344CB8AC3E}">
        <p14:creationId xmlns:p14="http://schemas.microsoft.com/office/powerpoint/2010/main" val="181473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25E265-1E6E-484F-BCCD-3FACB0C40D4F}"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290220-D9EF-4F8A-83C8-A4C711CF2CDE}" type="slidenum">
              <a:rPr lang="en-US" smtClean="0"/>
              <a:t>‹#›</a:t>
            </a:fld>
            <a:endParaRPr lang="en-US"/>
          </a:p>
        </p:txBody>
      </p:sp>
    </p:spTree>
    <p:extLst>
      <p:ext uri="{BB962C8B-B14F-4D97-AF65-F5344CB8AC3E}">
        <p14:creationId xmlns:p14="http://schemas.microsoft.com/office/powerpoint/2010/main" val="8332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25E265-1E6E-484F-BCCD-3FACB0C40D4F}"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290220-D9EF-4F8A-83C8-A4C711CF2CDE}" type="slidenum">
              <a:rPr lang="en-US" smtClean="0"/>
              <a:t>‹#›</a:t>
            </a:fld>
            <a:endParaRPr lang="en-US"/>
          </a:p>
        </p:txBody>
      </p:sp>
    </p:spTree>
    <p:extLst>
      <p:ext uri="{BB962C8B-B14F-4D97-AF65-F5344CB8AC3E}">
        <p14:creationId xmlns:p14="http://schemas.microsoft.com/office/powerpoint/2010/main" val="24852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5E265-1E6E-484F-BCCD-3FACB0C40D4F}"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290220-D9EF-4F8A-83C8-A4C711CF2CDE}" type="slidenum">
              <a:rPr lang="en-US" smtClean="0"/>
              <a:t>‹#›</a:t>
            </a:fld>
            <a:endParaRPr lang="en-US"/>
          </a:p>
        </p:txBody>
      </p:sp>
    </p:spTree>
    <p:extLst>
      <p:ext uri="{BB962C8B-B14F-4D97-AF65-F5344CB8AC3E}">
        <p14:creationId xmlns:p14="http://schemas.microsoft.com/office/powerpoint/2010/main" val="278829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25E265-1E6E-484F-BCCD-3FACB0C40D4F}"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90220-D9EF-4F8A-83C8-A4C711CF2CDE}" type="slidenum">
              <a:rPr lang="en-US" smtClean="0"/>
              <a:t>‹#›</a:t>
            </a:fld>
            <a:endParaRPr lang="en-US"/>
          </a:p>
        </p:txBody>
      </p:sp>
    </p:spTree>
    <p:extLst>
      <p:ext uri="{BB962C8B-B14F-4D97-AF65-F5344CB8AC3E}">
        <p14:creationId xmlns:p14="http://schemas.microsoft.com/office/powerpoint/2010/main" val="275400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25E265-1E6E-484F-BCCD-3FACB0C40D4F}"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90220-D9EF-4F8A-83C8-A4C711CF2CDE}" type="slidenum">
              <a:rPr lang="en-US" smtClean="0"/>
              <a:t>‹#›</a:t>
            </a:fld>
            <a:endParaRPr lang="en-US"/>
          </a:p>
        </p:txBody>
      </p:sp>
    </p:spTree>
    <p:extLst>
      <p:ext uri="{BB962C8B-B14F-4D97-AF65-F5344CB8AC3E}">
        <p14:creationId xmlns:p14="http://schemas.microsoft.com/office/powerpoint/2010/main" val="334065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5E265-1E6E-484F-BCCD-3FACB0C40D4F}" type="datetimeFigureOut">
              <a:rPr lang="en-US" smtClean="0"/>
              <a:t>6/6/2019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90220-D9EF-4F8A-83C8-A4C711CF2CDE}" type="slidenum">
              <a:rPr lang="en-US" smtClean="0"/>
              <a:t>‹#›</a:t>
            </a:fld>
            <a:endParaRPr lang="en-US"/>
          </a:p>
        </p:txBody>
      </p:sp>
    </p:spTree>
    <p:extLst>
      <p:ext uri="{BB962C8B-B14F-4D97-AF65-F5344CB8AC3E}">
        <p14:creationId xmlns:p14="http://schemas.microsoft.com/office/powerpoint/2010/main" val="229700237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 picture of several members of the San Francisco Fire Department that are stationed at Station 35 at Pier 22.5.">
            <a:extLst>
              <a:ext uri="{FF2B5EF4-FFF2-40B4-BE49-F238E27FC236}">
                <a16:creationId xmlns:a16="http://schemas.microsoft.com/office/drawing/2014/main" id="{983E3C68-A9AE-49A2-B553-BC96639ED510}"/>
              </a:ext>
            </a:extLst>
          </p:cNvPr>
          <p:cNvPicPr>
            <a:picLocks noChangeAspect="1"/>
          </p:cNvPicPr>
          <p:nvPr/>
        </p:nvPicPr>
        <p:blipFill rotWithShape="1">
          <a:blip r:embed="rId3">
            <a:extLst>
              <a:ext uri="{28A0092B-C50C-407E-A947-70E740481C1C}">
                <a14:useLocalDpi xmlns:a14="http://schemas.microsoft.com/office/drawing/2010/main" val="0"/>
              </a:ext>
            </a:extLst>
          </a:blip>
          <a:srcRect b="2848"/>
          <a:stretch/>
        </p:blipFill>
        <p:spPr>
          <a:xfrm>
            <a:off x="-10334" y="0"/>
            <a:ext cx="9139544" cy="5848350"/>
          </a:xfrm>
          <a:prstGeom prst="rect">
            <a:avLst/>
          </a:prstGeom>
        </p:spPr>
      </p:pic>
      <p:grpSp>
        <p:nvGrpSpPr>
          <p:cNvPr id="5" name="Group 4">
            <a:extLst>
              <a:ext uri="{FF2B5EF4-FFF2-40B4-BE49-F238E27FC236}">
                <a16:creationId xmlns:a16="http://schemas.microsoft.com/office/drawing/2014/main" id="{8362A239-5251-463C-A51E-0E20457D0CC6}"/>
              </a:ext>
            </a:extLst>
          </p:cNvPr>
          <p:cNvGrpSpPr/>
          <p:nvPr/>
        </p:nvGrpSpPr>
        <p:grpSpPr>
          <a:xfrm>
            <a:off x="-10334" y="5897517"/>
            <a:ext cx="16743854" cy="884283"/>
            <a:chOff x="-1290494" y="8076420"/>
            <a:chExt cx="16743854" cy="884283"/>
          </a:xfrm>
        </p:grpSpPr>
        <p:pic>
          <p:nvPicPr>
            <p:cNvPr id="6" name="Picture 5">
              <a:extLst>
                <a:ext uri="{FF2B5EF4-FFF2-40B4-BE49-F238E27FC236}">
                  <a16:creationId xmlns:a16="http://schemas.microsoft.com/office/drawing/2014/main" id="{B68C18F7-59E6-4421-9827-74A99D285A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240" y="8130123"/>
              <a:ext cx="850735" cy="822960"/>
            </a:xfrm>
            <a:prstGeom prst="rect">
              <a:avLst/>
            </a:prstGeom>
          </p:spPr>
        </p:pic>
        <p:pic>
          <p:nvPicPr>
            <p:cNvPr id="8" name="Picture 7" descr="A close up of a sign&#10;&#10;Description automatically generated">
              <a:extLst>
                <a:ext uri="{FF2B5EF4-FFF2-40B4-BE49-F238E27FC236}">
                  <a16:creationId xmlns:a16="http://schemas.microsoft.com/office/drawing/2014/main" id="{68901A9C-3103-4566-AE0B-AF34AF3392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1709" y="8076420"/>
              <a:ext cx="905558" cy="822960"/>
            </a:xfrm>
            <a:prstGeom prst="rect">
              <a:avLst/>
            </a:prstGeom>
          </p:spPr>
        </p:pic>
        <p:pic>
          <p:nvPicPr>
            <p:cNvPr id="9" name="Picture 8">
              <a:extLst>
                <a:ext uri="{FF2B5EF4-FFF2-40B4-BE49-F238E27FC236}">
                  <a16:creationId xmlns:a16="http://schemas.microsoft.com/office/drawing/2014/main" id="{077527D3-AF28-42B5-B8A3-66A203016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7040" y="8076420"/>
              <a:ext cx="806034" cy="822960"/>
            </a:xfrm>
            <a:prstGeom prst="rect">
              <a:avLst/>
            </a:prstGeom>
          </p:spPr>
        </p:pic>
        <p:cxnSp>
          <p:nvCxnSpPr>
            <p:cNvPr id="11" name="Straight Connector 10">
              <a:extLst>
                <a:ext uri="{FF2B5EF4-FFF2-40B4-BE49-F238E27FC236}">
                  <a16:creationId xmlns:a16="http://schemas.microsoft.com/office/drawing/2014/main" id="{26ED6680-EE78-4342-9547-991625E83D98}"/>
                </a:ext>
              </a:extLst>
            </p:cNvPr>
            <p:cNvCxnSpPr/>
            <p:nvPr/>
          </p:nvCxnSpPr>
          <p:spPr>
            <a:xfrm>
              <a:off x="-1290494" y="8960703"/>
              <a:ext cx="16743854"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57200" y="6019800"/>
            <a:ext cx="4876800" cy="615553"/>
          </a:xfrm>
          <a:prstGeom prst="rect">
            <a:avLst/>
          </a:prstGeom>
          <a:noFill/>
        </p:spPr>
        <p:txBody>
          <a:bodyPr wrap="square" rtlCol="0">
            <a:spAutoFit/>
          </a:bodyPr>
          <a:lstStyle/>
          <a:p>
            <a:r>
              <a:rPr lang="en-US" sz="2000" b="1" dirty="0"/>
              <a:t>Fire Commission</a:t>
            </a:r>
          </a:p>
          <a:p>
            <a:r>
              <a:rPr lang="en-US" sz="1400" dirty="0"/>
              <a:t>May 22, 2019</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400" y="5857255"/>
            <a:ext cx="876300" cy="863221"/>
          </a:xfrm>
          <a:prstGeom prst="rect">
            <a:avLst/>
          </a:prstGeom>
        </p:spPr>
      </p:pic>
    </p:spTree>
    <p:extLst>
      <p:ext uri="{BB962C8B-B14F-4D97-AF65-F5344CB8AC3E}">
        <p14:creationId xmlns:p14="http://schemas.microsoft.com/office/powerpoint/2010/main" val="377647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BC76A-FA29-4999-9789-95DDB74B6F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12" b="19666"/>
          <a:stretch/>
        </p:blipFill>
        <p:spPr>
          <a:xfrm>
            <a:off x="0" y="1143000"/>
            <a:ext cx="9144000" cy="4130040"/>
          </a:xfrm>
          <a:prstGeom prst="rect">
            <a:avLst/>
          </a:prstGeom>
        </p:spPr>
      </p:pic>
      <p:sp>
        <p:nvSpPr>
          <p:cNvPr id="3" name="Rectangle 2">
            <a:extLst>
              <a:ext uri="{FF2B5EF4-FFF2-40B4-BE49-F238E27FC236}">
                <a16:creationId xmlns:a16="http://schemas.microsoft.com/office/drawing/2014/main" id="{3E6E5C53-6D85-463C-825B-AB91D6AADB2C}"/>
              </a:ext>
            </a:extLst>
          </p:cNvPr>
          <p:cNvSpPr/>
          <p:nvPr/>
        </p:nvSpPr>
        <p:spPr>
          <a:xfrm>
            <a:off x="8455510" y="6076604"/>
            <a:ext cx="623944"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solidFill>
                <a:schemeClr val="bg1"/>
              </a:solidFill>
            </a:endParaRPr>
          </a:p>
        </p:txBody>
      </p:sp>
      <p:sp>
        <p:nvSpPr>
          <p:cNvPr id="14" name="Google Shape;69;p11">
            <a:extLst>
              <a:ext uri="{FF2B5EF4-FFF2-40B4-BE49-F238E27FC236}">
                <a16:creationId xmlns:a16="http://schemas.microsoft.com/office/drawing/2014/main" id="{6A5F987C-D7B7-45DE-BCBD-85698981450A}"/>
              </a:ext>
            </a:extLst>
          </p:cNvPr>
          <p:cNvSpPr txBox="1">
            <a:spLocks/>
          </p:cNvSpPr>
          <p:nvPr/>
        </p:nvSpPr>
        <p:spPr>
          <a:xfrm>
            <a:off x="285750" y="0"/>
            <a:ext cx="8858250" cy="666750"/>
          </a:xfrm>
          <a:prstGeom prst="rect">
            <a:avLst/>
          </a:prstGeom>
          <a:noFill/>
          <a:ln>
            <a:noFill/>
          </a:ln>
        </p:spPr>
        <p:txBody>
          <a:bodyPr spcFirstLastPara="1" vert="horz" wrap="square" lIns="79475" tIns="39738" rIns="79475" bIns="39738" rtlCol="0" anchor="t" anchorCtr="0">
            <a:no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pPr algn="l">
              <a:spcBef>
                <a:spcPts val="0"/>
              </a:spcBef>
              <a:buClr>
                <a:srgbClr val="446BA8"/>
              </a:buClr>
            </a:pPr>
            <a:endParaRPr lang="en-US" sz="1800" dirty="0">
              <a:solidFill>
                <a:schemeClr val="accent5">
                  <a:lumMod val="20000"/>
                  <a:lumOff val="80000"/>
                </a:schemeClr>
              </a:solidFill>
              <a:latin typeface="Arial Narrow" panose="020B0606020202030204" pitchFamily="34" charset="0"/>
              <a:ea typeface="Twentieth Century"/>
              <a:cs typeface="Twentieth Century"/>
              <a:sym typeface="Twentieth Century"/>
            </a:endParaRPr>
          </a:p>
          <a:p>
            <a:pPr algn="l">
              <a:spcBef>
                <a:spcPts val="0"/>
              </a:spcBef>
              <a:buClr>
                <a:srgbClr val="446BA8"/>
              </a:buClr>
            </a:pPr>
            <a:r>
              <a:rPr lang="en-US" sz="1800" dirty="0">
                <a:solidFill>
                  <a:schemeClr val="accent5">
                    <a:lumMod val="20000"/>
                    <a:lumOff val="80000"/>
                  </a:schemeClr>
                </a:solidFill>
                <a:latin typeface="Arial Narrow" panose="020B0606020202030204" pitchFamily="34" charset="0"/>
                <a:ea typeface="Twentieth Century"/>
                <a:cs typeface="Twentieth Century"/>
                <a:sym typeface="Twentieth Century"/>
              </a:rPr>
              <a:t>WATERFRONT SITE PLAN</a:t>
            </a:r>
          </a:p>
        </p:txBody>
      </p:sp>
      <p:sp>
        <p:nvSpPr>
          <p:cNvPr id="2" name="Oval 1"/>
          <p:cNvSpPr/>
          <p:nvPr/>
        </p:nvSpPr>
        <p:spPr>
          <a:xfrm>
            <a:off x="6019800" y="2202180"/>
            <a:ext cx="1143000" cy="1143000"/>
          </a:xfrm>
          <a:prstGeom prst="ellipse">
            <a:avLst/>
          </a:prstGeom>
          <a:noFill/>
          <a:ln w="1143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37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0" descr="A picture taken from a drone showing the existing conditions of Pier 22.5 with the City's skyline in the background. The picture clearly shows the dilapidated nature of the existing finger piers that support SFFD's fireboats and marine operations."/>
          <p:cNvPicPr preferRelativeResize="0"/>
          <p:nvPr/>
        </p:nvPicPr>
        <p:blipFill rotWithShape="1">
          <a:blip r:embed="rId3">
            <a:alphaModFix/>
          </a:blip>
          <a:srcRect t="5281" r="6821" b="26824"/>
          <a:stretch/>
        </p:blipFill>
        <p:spPr>
          <a:xfrm>
            <a:off x="1" y="616094"/>
            <a:ext cx="9143999" cy="5784706"/>
          </a:xfrm>
          <a:prstGeom prst="rect">
            <a:avLst/>
          </a:prstGeom>
          <a:noFill/>
          <a:ln>
            <a:noFill/>
          </a:ln>
        </p:spPr>
      </p:pic>
      <p:sp>
        <p:nvSpPr>
          <p:cNvPr id="12" name="Google Shape;69;p11">
            <a:extLst>
              <a:ext uri="{FF2B5EF4-FFF2-40B4-BE49-F238E27FC236}">
                <a16:creationId xmlns:a16="http://schemas.microsoft.com/office/drawing/2014/main" id="{A7230CAD-141E-40F2-8F82-CB2500C104B4}"/>
              </a:ext>
            </a:extLst>
          </p:cNvPr>
          <p:cNvSpPr txBox="1">
            <a:spLocks/>
          </p:cNvSpPr>
          <p:nvPr/>
        </p:nvSpPr>
        <p:spPr>
          <a:xfrm>
            <a:off x="285750" y="0"/>
            <a:ext cx="8858250" cy="666750"/>
          </a:xfrm>
          <a:prstGeom prst="rect">
            <a:avLst/>
          </a:prstGeom>
          <a:noFill/>
          <a:ln>
            <a:noFill/>
          </a:ln>
        </p:spPr>
        <p:txBody>
          <a:bodyPr spcFirstLastPara="1" vert="horz" wrap="square" lIns="79475" tIns="39738" rIns="79475" bIns="39738" rtlCol="0" anchor="t" anchorCtr="0">
            <a:no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pPr algn="l">
              <a:spcBef>
                <a:spcPts val="0"/>
              </a:spcBef>
              <a:buClr>
                <a:srgbClr val="446BA8"/>
              </a:buClr>
            </a:pPr>
            <a:endParaRPr lang="en-US" sz="1800" dirty="0">
              <a:solidFill>
                <a:schemeClr val="accent5">
                  <a:lumMod val="20000"/>
                  <a:lumOff val="80000"/>
                </a:schemeClr>
              </a:solidFill>
              <a:latin typeface="Arial Narrow" panose="020B0606020202030204" pitchFamily="34" charset="0"/>
              <a:ea typeface="Twentieth Century"/>
              <a:cs typeface="Twentieth Century"/>
              <a:sym typeface="Twentieth Century"/>
            </a:endParaRPr>
          </a:p>
          <a:p>
            <a:pPr algn="l">
              <a:spcBef>
                <a:spcPts val="0"/>
              </a:spcBef>
              <a:buClr>
                <a:srgbClr val="446BA8"/>
              </a:buClr>
            </a:pPr>
            <a:r>
              <a:rPr lang="en-US" sz="1800" dirty="0">
                <a:solidFill>
                  <a:schemeClr val="accent5">
                    <a:lumMod val="20000"/>
                    <a:lumOff val="80000"/>
                  </a:schemeClr>
                </a:solidFill>
                <a:latin typeface="Arial Narrow" panose="020B0606020202030204" pitchFamily="34" charset="0"/>
                <a:ea typeface="Twentieth Century"/>
                <a:cs typeface="Twentieth Century"/>
                <a:sym typeface="Twentieth Century"/>
              </a:rPr>
              <a:t>EXISTING SITE</a:t>
            </a:r>
          </a:p>
        </p:txBody>
      </p:sp>
    </p:spTree>
    <p:extLst>
      <p:ext uri="{BB962C8B-B14F-4D97-AF65-F5344CB8AC3E}">
        <p14:creationId xmlns:p14="http://schemas.microsoft.com/office/powerpoint/2010/main" val="416718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showing the existing area at Pier 22.5 that will be demolished and removed as well as the new area that will be filled by the steel float, vehicle access ramp, and public observation deck.">
            <a:extLst>
              <a:ext uri="{FF2B5EF4-FFF2-40B4-BE49-F238E27FC236}">
                <a16:creationId xmlns:a16="http://schemas.microsoft.com/office/drawing/2014/main" id="{CCCC1A95-0BF6-481C-94EB-CAAE207526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760" t="19258" r="-555" b="21180"/>
          <a:stretch/>
        </p:blipFill>
        <p:spPr>
          <a:xfrm>
            <a:off x="0" y="646961"/>
            <a:ext cx="9220200" cy="6260254"/>
          </a:xfrm>
          <a:prstGeom prst="rect">
            <a:avLst/>
          </a:prstGeom>
        </p:spPr>
      </p:pic>
      <p:sp>
        <p:nvSpPr>
          <p:cNvPr id="21" name="Google Shape;69;p11">
            <a:extLst>
              <a:ext uri="{FF2B5EF4-FFF2-40B4-BE49-F238E27FC236}">
                <a16:creationId xmlns:a16="http://schemas.microsoft.com/office/drawing/2014/main" id="{A9280F42-E106-4325-B94C-7DAC208BAE8E}"/>
              </a:ext>
            </a:extLst>
          </p:cNvPr>
          <p:cNvSpPr txBox="1">
            <a:spLocks/>
          </p:cNvSpPr>
          <p:nvPr/>
        </p:nvSpPr>
        <p:spPr>
          <a:xfrm>
            <a:off x="285750" y="0"/>
            <a:ext cx="8858250" cy="666750"/>
          </a:xfrm>
          <a:prstGeom prst="rect">
            <a:avLst/>
          </a:prstGeom>
          <a:noFill/>
          <a:ln>
            <a:noFill/>
          </a:ln>
        </p:spPr>
        <p:txBody>
          <a:bodyPr spcFirstLastPara="1" vert="horz" wrap="square" lIns="79475" tIns="39738" rIns="79475" bIns="39738" rtlCol="0" anchor="t" anchorCtr="0">
            <a:no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pPr algn="l">
              <a:spcBef>
                <a:spcPts val="0"/>
              </a:spcBef>
              <a:buClr>
                <a:srgbClr val="446BA8"/>
              </a:buClr>
            </a:pPr>
            <a:endParaRPr lang="en-US" sz="1800" dirty="0">
              <a:solidFill>
                <a:schemeClr val="accent5">
                  <a:lumMod val="20000"/>
                  <a:lumOff val="80000"/>
                </a:schemeClr>
              </a:solidFill>
              <a:latin typeface="Arial Narrow" panose="020B0606020202030204" pitchFamily="34" charset="0"/>
              <a:ea typeface="Twentieth Century"/>
              <a:cs typeface="Twentieth Century"/>
              <a:sym typeface="Twentieth Century"/>
            </a:endParaRPr>
          </a:p>
          <a:p>
            <a:pPr algn="l">
              <a:spcBef>
                <a:spcPts val="0"/>
              </a:spcBef>
              <a:buClr>
                <a:srgbClr val="446BA8"/>
              </a:buClr>
            </a:pPr>
            <a:r>
              <a:rPr lang="en-US" sz="1800" dirty="0">
                <a:solidFill>
                  <a:schemeClr val="accent5">
                    <a:lumMod val="20000"/>
                    <a:lumOff val="80000"/>
                  </a:schemeClr>
                </a:solidFill>
                <a:latin typeface="Arial Narrow" panose="020B0606020202030204" pitchFamily="34" charset="0"/>
                <a:ea typeface="Twentieth Century"/>
                <a:cs typeface="Twentieth Century"/>
                <a:sym typeface="Twentieth Century"/>
              </a:rPr>
              <a:t>DEMOLITION OF EXISTING FINGER PIERS &amp; MARGINAL WHARF</a:t>
            </a:r>
          </a:p>
        </p:txBody>
      </p:sp>
      <p:sp>
        <p:nvSpPr>
          <p:cNvPr id="2" name="TextBox 1"/>
          <p:cNvSpPr txBox="1"/>
          <p:nvPr/>
        </p:nvSpPr>
        <p:spPr>
          <a:xfrm>
            <a:off x="609600" y="2209800"/>
            <a:ext cx="1752600" cy="707886"/>
          </a:xfrm>
          <a:prstGeom prst="rect">
            <a:avLst/>
          </a:prstGeom>
          <a:solidFill>
            <a:schemeClr val="tx1"/>
          </a:solid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Historic Fire Station</a:t>
            </a:r>
          </a:p>
        </p:txBody>
      </p:sp>
      <p:sp>
        <p:nvSpPr>
          <p:cNvPr id="14" name="TextBox 13"/>
          <p:cNvSpPr txBox="1"/>
          <p:nvPr/>
        </p:nvSpPr>
        <p:spPr>
          <a:xfrm>
            <a:off x="4953000" y="2571363"/>
            <a:ext cx="1981200" cy="707886"/>
          </a:xfrm>
          <a:prstGeom prst="rect">
            <a:avLst/>
          </a:prstGeom>
          <a:solidFill>
            <a:schemeClr val="tx1"/>
          </a:solid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New Floating Fire Station</a:t>
            </a:r>
          </a:p>
        </p:txBody>
      </p:sp>
    </p:spTree>
    <p:extLst>
      <p:ext uri="{BB962C8B-B14F-4D97-AF65-F5344CB8AC3E}">
        <p14:creationId xmlns:p14="http://schemas.microsoft.com/office/powerpoint/2010/main" val="46051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2"/>
          <p:cNvSpPr/>
          <p:nvPr/>
        </p:nvSpPr>
        <p:spPr>
          <a:xfrm>
            <a:off x="1999497" y="2821979"/>
            <a:ext cx="3156300" cy="2243884"/>
          </a:xfrm>
          <a:prstGeom prst="rect">
            <a:avLst/>
          </a:prstGeom>
          <a:noFill/>
          <a:ln>
            <a:noFill/>
          </a:ln>
        </p:spPr>
        <p:txBody>
          <a:bodyPr spcFirstLastPara="1" wrap="square" lIns="49672" tIns="24836" rIns="49672" bIns="24836" anchor="t" anchorCtr="0">
            <a:noAutofit/>
          </a:bodyPr>
          <a:lstStyle/>
          <a:p>
            <a:endParaRPr sz="1300" dirty="0">
              <a:solidFill>
                <a:schemeClr val="dk1"/>
              </a:solidFill>
              <a:latin typeface="Twentieth Century"/>
              <a:ea typeface="Twentieth Century"/>
              <a:cs typeface="Twentieth Century"/>
              <a:sym typeface="Twentieth Century"/>
            </a:endParaRPr>
          </a:p>
        </p:txBody>
      </p:sp>
      <p:sp>
        <p:nvSpPr>
          <p:cNvPr id="17" name="Google Shape;69;p11">
            <a:extLst>
              <a:ext uri="{FF2B5EF4-FFF2-40B4-BE49-F238E27FC236}">
                <a16:creationId xmlns:a16="http://schemas.microsoft.com/office/drawing/2014/main" id="{65476AFC-40D0-44DC-A23D-40BB92B3207A}"/>
              </a:ext>
            </a:extLst>
          </p:cNvPr>
          <p:cNvSpPr txBox="1">
            <a:spLocks/>
          </p:cNvSpPr>
          <p:nvPr/>
        </p:nvSpPr>
        <p:spPr>
          <a:xfrm>
            <a:off x="285750" y="0"/>
            <a:ext cx="8858250" cy="666750"/>
          </a:xfrm>
          <a:prstGeom prst="rect">
            <a:avLst/>
          </a:prstGeom>
          <a:noFill/>
          <a:ln>
            <a:noFill/>
          </a:ln>
        </p:spPr>
        <p:txBody>
          <a:bodyPr spcFirstLastPara="1" vert="horz" wrap="square" lIns="79475" tIns="39738" rIns="79475" bIns="39738" rtlCol="0" anchor="t" anchorCtr="0">
            <a:no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pPr algn="l">
              <a:spcBef>
                <a:spcPts val="0"/>
              </a:spcBef>
              <a:buClr>
                <a:srgbClr val="446BA8"/>
              </a:buClr>
            </a:pPr>
            <a:endParaRPr lang="en-US" sz="1800" dirty="0">
              <a:solidFill>
                <a:schemeClr val="accent5">
                  <a:lumMod val="20000"/>
                  <a:lumOff val="80000"/>
                </a:schemeClr>
              </a:solidFill>
              <a:latin typeface="Arial Narrow" panose="020B0606020202030204" pitchFamily="34" charset="0"/>
              <a:ea typeface="Twentieth Century"/>
              <a:cs typeface="Twentieth Century"/>
              <a:sym typeface="Twentieth Century"/>
            </a:endParaRPr>
          </a:p>
          <a:p>
            <a:pPr algn="l">
              <a:spcBef>
                <a:spcPts val="0"/>
              </a:spcBef>
              <a:buClr>
                <a:srgbClr val="446BA8"/>
              </a:buClr>
            </a:pPr>
            <a:r>
              <a:rPr lang="en-US" sz="1800" dirty="0">
                <a:solidFill>
                  <a:schemeClr val="accent5">
                    <a:lumMod val="20000"/>
                    <a:lumOff val="80000"/>
                  </a:schemeClr>
                </a:solidFill>
                <a:latin typeface="Arial Narrow" panose="020B0606020202030204" pitchFamily="34" charset="0"/>
                <a:ea typeface="Twentieth Century"/>
                <a:cs typeface="Twentieth Century"/>
                <a:sym typeface="Twentieth Century"/>
              </a:rPr>
              <a:t>PROJECT DESCRIPTION</a:t>
            </a:r>
          </a:p>
        </p:txBody>
      </p:sp>
      <p:pic>
        <p:nvPicPr>
          <p:cNvPr id="16" name="Picture 15" descr="An image showing the Site Plan of the proposed new fireboat station and its various features (2-story building on top of a 16,000 square foot float, public observation deck, vehicle access ramp for ambulances).">
            <a:extLst>
              <a:ext uri="{FF2B5EF4-FFF2-40B4-BE49-F238E27FC236}">
                <a16:creationId xmlns:a16="http://schemas.microsoft.com/office/drawing/2014/main" id="{7BA63473-0A8C-459E-8F52-A9072371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57" t="8839" r="4533" b="21528"/>
          <a:stretch/>
        </p:blipFill>
        <p:spPr>
          <a:xfrm>
            <a:off x="0" y="755072"/>
            <a:ext cx="9144000" cy="5407603"/>
          </a:xfrm>
          <a:prstGeom prst="rect">
            <a:avLst/>
          </a:prstGeom>
        </p:spPr>
      </p:pic>
    </p:spTree>
    <p:extLst>
      <p:ext uri="{BB962C8B-B14F-4D97-AF65-F5344CB8AC3E}">
        <p14:creationId xmlns:p14="http://schemas.microsoft.com/office/powerpoint/2010/main" val="171185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Pier 22.5\SFFD Agreements\Exhibit B_Site Plan.jpg"/>
          <p:cNvPicPr>
            <a:picLocks noChangeAspect="1" noChangeArrowheads="1"/>
          </p:cNvPicPr>
          <p:nvPr/>
        </p:nvPicPr>
        <p:blipFill rotWithShape="1">
          <a:blip r:embed="rId2">
            <a:extLst>
              <a:ext uri="{28A0092B-C50C-407E-A947-70E740481C1C}">
                <a14:useLocalDpi xmlns:a14="http://schemas.microsoft.com/office/drawing/2010/main" val="0"/>
              </a:ext>
            </a:extLst>
          </a:blip>
          <a:srcRect l="6666" t="39167" r="28902" b="12424"/>
          <a:stretch/>
        </p:blipFill>
        <p:spPr bwMode="auto">
          <a:xfrm rot="5400000">
            <a:off x="2269981" y="168420"/>
            <a:ext cx="6661439" cy="6477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304800" y="381000"/>
            <a:ext cx="2514600" cy="1600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accent5">
                    <a:lumMod val="20000"/>
                    <a:lumOff val="80000"/>
                  </a:schemeClr>
                </a:solidFill>
                <a:latin typeface="Calibri" panose="020F0502020204030204" pitchFamily="34" charset="0"/>
              </a:rPr>
              <a:t>Lease</a:t>
            </a:r>
          </a:p>
          <a:p>
            <a:r>
              <a:rPr lang="en-US" sz="2800" dirty="0">
                <a:solidFill>
                  <a:schemeClr val="accent5">
                    <a:lumMod val="20000"/>
                    <a:lumOff val="80000"/>
                  </a:schemeClr>
                </a:solidFill>
                <a:latin typeface="Calibri" panose="020F0502020204030204" pitchFamily="34" charset="0"/>
              </a:rPr>
              <a:t>Area</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255129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228600"/>
            <a:ext cx="82296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accent5">
                    <a:lumMod val="20000"/>
                    <a:lumOff val="80000"/>
                  </a:schemeClr>
                </a:solidFill>
                <a:latin typeface="Calibri" panose="020F0502020204030204" pitchFamily="34" charset="0"/>
              </a:rPr>
              <a:t>MOU Terms</a:t>
            </a:r>
            <a:endParaRPr lang="en-US" sz="5400" dirty="0">
              <a:solidFill>
                <a:schemeClr val="accent5">
                  <a:lumMod val="20000"/>
                  <a:lumOff val="80000"/>
                </a:schemeClr>
              </a:solidFill>
            </a:endParaRPr>
          </a:p>
        </p:txBody>
      </p:sp>
      <p:sp>
        <p:nvSpPr>
          <p:cNvPr id="4" name="TextBox 3"/>
          <p:cNvSpPr txBox="1"/>
          <p:nvPr/>
        </p:nvSpPr>
        <p:spPr>
          <a:xfrm>
            <a:off x="762000" y="990600"/>
            <a:ext cx="7848600" cy="5139869"/>
          </a:xfrm>
          <a:prstGeom prst="rect">
            <a:avLst/>
          </a:prstGeom>
          <a:noFill/>
        </p:spPr>
        <p:txBody>
          <a:bodyPr wrap="square" rtlCol="0">
            <a:spAutoFit/>
          </a:bodyPr>
          <a:lstStyle/>
          <a:p>
            <a:pPr marL="285750" lvl="0" indent="-285750">
              <a:buFont typeface="Arial" panose="020B0604020202020204" pitchFamily="34" charset="0"/>
              <a:buChar char="•"/>
            </a:pPr>
            <a:r>
              <a:rPr lang="en-US" sz="3200" b="1" dirty="0"/>
              <a:t>50-Year Term </a:t>
            </a:r>
            <a:r>
              <a:rPr lang="en-US" sz="1600" dirty="0"/>
              <a:t> </a:t>
            </a:r>
            <a:endParaRPr lang="en-US" sz="2000" dirty="0"/>
          </a:p>
          <a:p>
            <a:pPr marL="742950" lvl="1" indent="-285750">
              <a:buFont typeface="Arial" panose="020B0604020202020204" pitchFamily="34" charset="0"/>
              <a:buChar char="•"/>
            </a:pPr>
            <a:r>
              <a:rPr lang="en-US" sz="2800" dirty="0"/>
              <a:t>Project Construction (Approx. 2 Years)</a:t>
            </a:r>
          </a:p>
          <a:p>
            <a:pPr marL="742950" lvl="1" indent="-285750">
              <a:buFont typeface="Arial" panose="020B0604020202020204" pitchFamily="34" charset="0"/>
              <a:buChar char="•"/>
            </a:pPr>
            <a:r>
              <a:rPr lang="en-US" sz="2800" dirty="0"/>
              <a:t>SFFD Operations</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sz="3200" b="1" dirty="0"/>
              <a:t>Payment of Rent</a:t>
            </a:r>
            <a:r>
              <a:rPr lang="en-US" sz="2800" dirty="0"/>
              <a:t> – approx. $14,000/month commencing after Project completion</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sz="3200" b="1" dirty="0"/>
              <a:t>Rent Credits </a:t>
            </a:r>
          </a:p>
          <a:p>
            <a:pPr marL="742950" lvl="1" indent="-285750">
              <a:buFont typeface="Arial" panose="020B0604020202020204" pitchFamily="34" charset="0"/>
              <a:buChar char="•"/>
            </a:pPr>
            <a:r>
              <a:rPr lang="en-US" sz="2800" dirty="0"/>
              <a:t>$1.6m remaining for Pier 26 improvements</a:t>
            </a:r>
          </a:p>
          <a:p>
            <a:pPr marL="742950" lvl="1" indent="-285750">
              <a:buFont typeface="Arial" panose="020B0604020202020204" pitchFamily="34" charset="0"/>
              <a:buChar char="•"/>
            </a:pPr>
            <a:r>
              <a:rPr lang="en-US" sz="2800" dirty="0"/>
              <a:t>$800,000 estimated for Parcel B improvements</a:t>
            </a:r>
          </a:p>
          <a:p>
            <a:pPr marL="742950" lvl="1" indent="-285750">
              <a:buFont typeface="Arial" panose="020B0604020202020204" pitchFamily="34" charset="0"/>
              <a:buChar char="•"/>
            </a:pPr>
            <a:r>
              <a:rPr lang="en-US" sz="2800" dirty="0"/>
              <a:t>Potentially additional credits to be granted for future improvements</a:t>
            </a:r>
          </a:p>
        </p:txBody>
      </p:sp>
    </p:spTree>
    <p:extLst>
      <p:ext uri="{BB962C8B-B14F-4D97-AF65-F5344CB8AC3E}">
        <p14:creationId xmlns:p14="http://schemas.microsoft.com/office/powerpoint/2010/main" val="378752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152400"/>
            <a:ext cx="82296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accent5">
                    <a:lumMod val="20000"/>
                    <a:lumOff val="80000"/>
                  </a:schemeClr>
                </a:solidFill>
                <a:latin typeface="Calibri" panose="020F0502020204030204" pitchFamily="34" charset="0"/>
              </a:rPr>
              <a:t>MOU Terms (cont.)</a:t>
            </a:r>
            <a:endParaRPr lang="en-US" sz="5400" dirty="0">
              <a:solidFill>
                <a:schemeClr val="accent5">
                  <a:lumMod val="20000"/>
                  <a:lumOff val="80000"/>
                </a:schemeClr>
              </a:solidFill>
            </a:endParaRPr>
          </a:p>
        </p:txBody>
      </p:sp>
      <p:sp>
        <p:nvSpPr>
          <p:cNvPr id="4" name="TextBox 3"/>
          <p:cNvSpPr txBox="1"/>
          <p:nvPr/>
        </p:nvSpPr>
        <p:spPr>
          <a:xfrm>
            <a:off x="762000" y="990600"/>
            <a:ext cx="7848600" cy="6617196"/>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t>Maintenance and Repairs will be responsibility of SFFD</a:t>
            </a:r>
          </a:p>
          <a:p>
            <a:pPr marL="742950" lvl="1" indent="-285750">
              <a:buFont typeface="Arial" panose="020B0604020202020204" pitchFamily="34" charset="0"/>
              <a:buChar char="•"/>
            </a:pPr>
            <a:r>
              <a:rPr lang="en-US" sz="2400" dirty="0"/>
              <a:t>Capital Needs Assessment Every 5 Years</a:t>
            </a:r>
          </a:p>
          <a:p>
            <a:pPr marL="742950" lvl="1" indent="-285750">
              <a:buFont typeface="Arial" panose="020B0604020202020204" pitchFamily="34" charset="0"/>
              <a:buChar char="•"/>
            </a:pPr>
            <a:r>
              <a:rPr lang="en-US" sz="2400" dirty="0"/>
              <a:t>Port and SFFD to work cooperatively on funding</a:t>
            </a:r>
          </a:p>
          <a:p>
            <a:pPr marL="742950" lvl="1" indent="-285750">
              <a:buFont typeface="Arial" panose="020B0604020202020204" pitchFamily="34" charset="0"/>
              <a:buChar char="•"/>
            </a:pPr>
            <a:endParaRPr lang="en-US" dirty="0"/>
          </a:p>
          <a:p>
            <a:pPr marL="285750" lvl="0" indent="-285750">
              <a:buFont typeface="Arial" panose="020B0604020202020204" pitchFamily="34" charset="0"/>
              <a:buChar char="•"/>
            </a:pPr>
            <a:r>
              <a:rPr lang="en-US" sz="2800" dirty="0"/>
              <a:t>SFFD may relinquish portions of the Premises under certain conditions</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sz="2800" dirty="0"/>
              <a:t>SFFD Must Comply with: 	</a:t>
            </a:r>
          </a:p>
          <a:p>
            <a:pPr marL="742950" lvl="1" indent="-285750">
              <a:buFont typeface="Arial" panose="020B0604020202020204" pitchFamily="34" charset="0"/>
              <a:buChar char="•"/>
            </a:pPr>
            <a:r>
              <a:rPr lang="en-US" sz="2800" dirty="0"/>
              <a:t>CEQA (MMRP)</a:t>
            </a:r>
          </a:p>
          <a:p>
            <a:pPr marL="742950" lvl="1" indent="-285750">
              <a:buFont typeface="Arial" panose="020B0604020202020204" pitchFamily="34" charset="0"/>
              <a:buChar char="•"/>
            </a:pPr>
            <a:r>
              <a:rPr lang="en-US" sz="2800" dirty="0"/>
              <a:t>Operations Plan</a:t>
            </a:r>
          </a:p>
          <a:p>
            <a:pPr marL="742950" lvl="1" indent="-285750">
              <a:buFont typeface="Arial" panose="020B0604020202020204" pitchFamily="34" charset="0"/>
              <a:buChar char="•"/>
            </a:pPr>
            <a:r>
              <a:rPr lang="en-US" sz="2800" dirty="0"/>
              <a:t>All Regulatory Permits and Conditions Therein</a:t>
            </a:r>
          </a:p>
          <a:p>
            <a:pPr marL="742950" lvl="1" indent="-285750">
              <a:buFont typeface="Arial" panose="020B0604020202020204" pitchFamily="34" charset="0"/>
              <a:buChar char="•"/>
            </a:pPr>
            <a:r>
              <a:rPr lang="en-US" sz="2800" dirty="0"/>
              <a:t>Applicable City Laws and Ordinances</a:t>
            </a:r>
          </a:p>
          <a:p>
            <a:pPr lvl="2"/>
            <a:r>
              <a:rPr lang="en-US" sz="2800" dirty="0"/>
              <a:t> </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a:p>
            <a:endParaRPr lang="en-US" sz="1400" dirty="0"/>
          </a:p>
        </p:txBody>
      </p:sp>
    </p:spTree>
    <p:extLst>
      <p:ext uri="{BB962C8B-B14F-4D97-AF65-F5344CB8AC3E}">
        <p14:creationId xmlns:p14="http://schemas.microsoft.com/office/powerpoint/2010/main" val="10049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A picture of one of SFFD's fireboats, the Saint Francis.">
            <a:extLst>
              <a:ext uri="{FF2B5EF4-FFF2-40B4-BE49-F238E27FC236}">
                <a16:creationId xmlns:a16="http://schemas.microsoft.com/office/drawing/2014/main" id="{14567A11-A054-4183-89BA-320BF875C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6" y="358964"/>
            <a:ext cx="9172575" cy="6118036"/>
          </a:xfrm>
          <a:prstGeom prst="rect">
            <a:avLst/>
          </a:prstGeom>
        </p:spPr>
      </p:pic>
    </p:spTree>
    <p:extLst>
      <p:ext uri="{BB962C8B-B14F-4D97-AF65-F5344CB8AC3E}">
        <p14:creationId xmlns:p14="http://schemas.microsoft.com/office/powerpoint/2010/main" val="156805274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B8CCE4"/>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2797</TotalTime>
  <Words>151</Words>
  <Application>Microsoft Office PowerPoint</Application>
  <PresentationFormat>On-screen Show (4:3)</PresentationFormat>
  <Paragraphs>44</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Twentieth Century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Port of San Francisco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Hodapp, Dan</dc:creator>
  <cp:lastModifiedBy>Conefrey, Maureen (FIR)</cp:lastModifiedBy>
  <cp:revision>25</cp:revision>
  <cp:lastPrinted>2019-05-22T22:51:30Z</cp:lastPrinted>
  <dcterms:created xsi:type="dcterms:W3CDTF">2019-05-08T19:23:29Z</dcterms:created>
  <dcterms:modified xsi:type="dcterms:W3CDTF">2019-06-06T14:58:17Z</dcterms:modified>
</cp:coreProperties>
</file>